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69" r:id="rId3"/>
    <p:sldId id="268" r:id="rId4"/>
    <p:sldId id="257" r:id="rId5"/>
    <p:sldId id="270" r:id="rId6"/>
    <p:sldId id="258" r:id="rId7"/>
    <p:sldId id="271" r:id="rId8"/>
    <p:sldId id="259" r:id="rId9"/>
    <p:sldId id="272" r:id="rId10"/>
    <p:sldId id="261" r:id="rId11"/>
    <p:sldId id="260" r:id="rId12"/>
    <p:sldId id="273" r:id="rId13"/>
    <p:sldId id="263" r:id="rId14"/>
    <p:sldId id="274" r:id="rId15"/>
    <p:sldId id="275" r:id="rId16"/>
    <p:sldId id="262" r:id="rId17"/>
    <p:sldId id="264" r:id="rId18"/>
    <p:sldId id="276" r:id="rId19"/>
    <p:sldId id="277" r:id="rId20"/>
    <p:sldId id="265" r:id="rId21"/>
    <p:sldId id="266" r:id="rId22"/>
    <p:sldId id="26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72" autoAdjust="0"/>
    <p:restoredTop sz="94660"/>
  </p:normalViewPr>
  <p:slideViewPr>
    <p:cSldViewPr>
      <p:cViewPr>
        <p:scale>
          <a:sx n="80" d="100"/>
          <a:sy n="80" d="100"/>
        </p:scale>
        <p:origin x="-120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0BCA64-2ABC-4CC7-9923-2A3417BC71C6}" type="datetimeFigureOut">
              <a:rPr lang="en-US" smtClean="0"/>
              <a:t>1/8/2014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3C8FA2-F3BE-401D-8CCE-DED7A616DA7B}" type="slidenum">
              <a:rPr lang="en-US" smtClean="0"/>
              <a:t>‹#›</a:t>
            </a:fld>
            <a:endParaRPr lang="en-US"/>
          </a:p>
        </p:txBody>
      </p:sp>
    </p:spTree>
    <p:extLst>
      <p:ext uri="{BB962C8B-B14F-4D97-AF65-F5344CB8AC3E}">
        <p14:creationId xmlns:p14="http://schemas.microsoft.com/office/powerpoint/2010/main" val="2284965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2652D6-4A80-4C00-9E16-A76E4A3830DD}" type="datetimeFigureOut">
              <a:rPr lang="en-US" smtClean="0"/>
              <a:t>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8CC63C-27E2-4DBA-B33B-BD2A84ACE9AB}" type="slidenum">
              <a:rPr lang="en-US" smtClean="0"/>
              <a:t>‹#›</a:t>
            </a:fld>
            <a:endParaRPr lang="en-US"/>
          </a:p>
        </p:txBody>
      </p:sp>
    </p:spTree>
    <p:extLst>
      <p:ext uri="{BB962C8B-B14F-4D97-AF65-F5344CB8AC3E}">
        <p14:creationId xmlns:p14="http://schemas.microsoft.com/office/powerpoint/2010/main" val="2533669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1</a:t>
            </a:fld>
            <a:endParaRPr lang="en-US"/>
          </a:p>
        </p:txBody>
      </p:sp>
    </p:spTree>
    <p:extLst>
      <p:ext uri="{BB962C8B-B14F-4D97-AF65-F5344CB8AC3E}">
        <p14:creationId xmlns:p14="http://schemas.microsoft.com/office/powerpoint/2010/main" val="2099558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10</a:t>
            </a:fld>
            <a:endParaRPr lang="en-US"/>
          </a:p>
        </p:txBody>
      </p:sp>
    </p:spTree>
    <p:extLst>
      <p:ext uri="{BB962C8B-B14F-4D97-AF65-F5344CB8AC3E}">
        <p14:creationId xmlns:p14="http://schemas.microsoft.com/office/powerpoint/2010/main" val="2284100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11</a:t>
            </a:fld>
            <a:endParaRPr lang="en-US"/>
          </a:p>
        </p:txBody>
      </p:sp>
    </p:spTree>
    <p:extLst>
      <p:ext uri="{BB962C8B-B14F-4D97-AF65-F5344CB8AC3E}">
        <p14:creationId xmlns:p14="http://schemas.microsoft.com/office/powerpoint/2010/main" val="3503482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12</a:t>
            </a:fld>
            <a:endParaRPr lang="en-US"/>
          </a:p>
        </p:txBody>
      </p:sp>
    </p:spTree>
    <p:extLst>
      <p:ext uri="{BB962C8B-B14F-4D97-AF65-F5344CB8AC3E}">
        <p14:creationId xmlns:p14="http://schemas.microsoft.com/office/powerpoint/2010/main" val="2340327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13</a:t>
            </a:fld>
            <a:endParaRPr lang="en-US"/>
          </a:p>
        </p:txBody>
      </p:sp>
    </p:spTree>
    <p:extLst>
      <p:ext uri="{BB962C8B-B14F-4D97-AF65-F5344CB8AC3E}">
        <p14:creationId xmlns:p14="http://schemas.microsoft.com/office/powerpoint/2010/main" val="1543846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14</a:t>
            </a:fld>
            <a:endParaRPr lang="en-US"/>
          </a:p>
        </p:txBody>
      </p:sp>
    </p:spTree>
    <p:extLst>
      <p:ext uri="{BB962C8B-B14F-4D97-AF65-F5344CB8AC3E}">
        <p14:creationId xmlns:p14="http://schemas.microsoft.com/office/powerpoint/2010/main" val="3825933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15</a:t>
            </a:fld>
            <a:endParaRPr lang="en-US"/>
          </a:p>
        </p:txBody>
      </p:sp>
    </p:spTree>
    <p:extLst>
      <p:ext uri="{BB962C8B-B14F-4D97-AF65-F5344CB8AC3E}">
        <p14:creationId xmlns:p14="http://schemas.microsoft.com/office/powerpoint/2010/main" val="7697732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16</a:t>
            </a:fld>
            <a:endParaRPr lang="en-US"/>
          </a:p>
        </p:txBody>
      </p:sp>
    </p:spTree>
    <p:extLst>
      <p:ext uri="{BB962C8B-B14F-4D97-AF65-F5344CB8AC3E}">
        <p14:creationId xmlns:p14="http://schemas.microsoft.com/office/powerpoint/2010/main" val="1088171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17</a:t>
            </a:fld>
            <a:endParaRPr lang="en-US"/>
          </a:p>
        </p:txBody>
      </p:sp>
    </p:spTree>
    <p:extLst>
      <p:ext uri="{BB962C8B-B14F-4D97-AF65-F5344CB8AC3E}">
        <p14:creationId xmlns:p14="http://schemas.microsoft.com/office/powerpoint/2010/main" val="35089496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18</a:t>
            </a:fld>
            <a:endParaRPr lang="en-US"/>
          </a:p>
        </p:txBody>
      </p:sp>
    </p:spTree>
    <p:extLst>
      <p:ext uri="{BB962C8B-B14F-4D97-AF65-F5344CB8AC3E}">
        <p14:creationId xmlns:p14="http://schemas.microsoft.com/office/powerpoint/2010/main" val="17308371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19</a:t>
            </a:fld>
            <a:endParaRPr lang="en-US"/>
          </a:p>
        </p:txBody>
      </p:sp>
    </p:spTree>
    <p:extLst>
      <p:ext uri="{BB962C8B-B14F-4D97-AF65-F5344CB8AC3E}">
        <p14:creationId xmlns:p14="http://schemas.microsoft.com/office/powerpoint/2010/main" val="2511604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2</a:t>
            </a:fld>
            <a:endParaRPr lang="en-US"/>
          </a:p>
        </p:txBody>
      </p:sp>
    </p:spTree>
    <p:extLst>
      <p:ext uri="{BB962C8B-B14F-4D97-AF65-F5344CB8AC3E}">
        <p14:creationId xmlns:p14="http://schemas.microsoft.com/office/powerpoint/2010/main" val="4794357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20</a:t>
            </a:fld>
            <a:endParaRPr lang="en-US"/>
          </a:p>
        </p:txBody>
      </p:sp>
    </p:spTree>
    <p:extLst>
      <p:ext uri="{BB962C8B-B14F-4D97-AF65-F5344CB8AC3E}">
        <p14:creationId xmlns:p14="http://schemas.microsoft.com/office/powerpoint/2010/main" val="18217446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21</a:t>
            </a:fld>
            <a:endParaRPr lang="en-US"/>
          </a:p>
        </p:txBody>
      </p:sp>
    </p:spTree>
    <p:extLst>
      <p:ext uri="{BB962C8B-B14F-4D97-AF65-F5344CB8AC3E}">
        <p14:creationId xmlns:p14="http://schemas.microsoft.com/office/powerpoint/2010/main" val="5599737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22</a:t>
            </a:fld>
            <a:endParaRPr lang="en-US"/>
          </a:p>
        </p:txBody>
      </p:sp>
    </p:spTree>
    <p:extLst>
      <p:ext uri="{BB962C8B-B14F-4D97-AF65-F5344CB8AC3E}">
        <p14:creationId xmlns:p14="http://schemas.microsoft.com/office/powerpoint/2010/main" val="2777932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3</a:t>
            </a:fld>
            <a:endParaRPr lang="en-US"/>
          </a:p>
        </p:txBody>
      </p:sp>
    </p:spTree>
    <p:extLst>
      <p:ext uri="{BB962C8B-B14F-4D97-AF65-F5344CB8AC3E}">
        <p14:creationId xmlns:p14="http://schemas.microsoft.com/office/powerpoint/2010/main" val="2875417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4</a:t>
            </a:fld>
            <a:endParaRPr lang="en-US"/>
          </a:p>
        </p:txBody>
      </p:sp>
    </p:spTree>
    <p:extLst>
      <p:ext uri="{BB962C8B-B14F-4D97-AF65-F5344CB8AC3E}">
        <p14:creationId xmlns:p14="http://schemas.microsoft.com/office/powerpoint/2010/main" val="594216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5</a:t>
            </a:fld>
            <a:endParaRPr lang="en-US"/>
          </a:p>
        </p:txBody>
      </p:sp>
    </p:spTree>
    <p:extLst>
      <p:ext uri="{BB962C8B-B14F-4D97-AF65-F5344CB8AC3E}">
        <p14:creationId xmlns:p14="http://schemas.microsoft.com/office/powerpoint/2010/main" val="3470734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6</a:t>
            </a:fld>
            <a:endParaRPr lang="en-US"/>
          </a:p>
        </p:txBody>
      </p:sp>
    </p:spTree>
    <p:extLst>
      <p:ext uri="{BB962C8B-B14F-4D97-AF65-F5344CB8AC3E}">
        <p14:creationId xmlns:p14="http://schemas.microsoft.com/office/powerpoint/2010/main" val="3436287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7</a:t>
            </a:fld>
            <a:endParaRPr lang="en-US"/>
          </a:p>
        </p:txBody>
      </p:sp>
    </p:spTree>
    <p:extLst>
      <p:ext uri="{BB962C8B-B14F-4D97-AF65-F5344CB8AC3E}">
        <p14:creationId xmlns:p14="http://schemas.microsoft.com/office/powerpoint/2010/main" val="2712005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8</a:t>
            </a:fld>
            <a:endParaRPr lang="en-US"/>
          </a:p>
        </p:txBody>
      </p:sp>
    </p:spTree>
    <p:extLst>
      <p:ext uri="{BB962C8B-B14F-4D97-AF65-F5344CB8AC3E}">
        <p14:creationId xmlns:p14="http://schemas.microsoft.com/office/powerpoint/2010/main" val="3442980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8CC63C-27E2-4DBA-B33B-BD2A84ACE9AB}" type="slidenum">
              <a:rPr lang="en-US" smtClean="0"/>
              <a:t>9</a:t>
            </a:fld>
            <a:endParaRPr lang="en-US"/>
          </a:p>
        </p:txBody>
      </p:sp>
    </p:spTree>
    <p:extLst>
      <p:ext uri="{BB962C8B-B14F-4D97-AF65-F5344CB8AC3E}">
        <p14:creationId xmlns:p14="http://schemas.microsoft.com/office/powerpoint/2010/main" val="1399415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6A92A0-B782-45D8-ADB7-B200D65F070A}" type="datetimeFigureOut">
              <a:rPr lang="en-US" smtClean="0"/>
              <a:t>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4114B0-BBAB-45EE-84A3-00FCD7D6ED3F}" type="slidenum">
              <a:rPr lang="en-US" smtClean="0"/>
              <a:t>‹#›</a:t>
            </a:fld>
            <a:endParaRPr lang="en-US" dirty="0"/>
          </a:p>
        </p:txBody>
      </p:sp>
    </p:spTree>
    <p:extLst>
      <p:ext uri="{BB962C8B-B14F-4D97-AF65-F5344CB8AC3E}">
        <p14:creationId xmlns:p14="http://schemas.microsoft.com/office/powerpoint/2010/main" val="2076549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A92A0-B782-45D8-ADB7-B200D65F070A}" type="datetimeFigureOut">
              <a:rPr lang="en-US" smtClean="0"/>
              <a:t>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4114B0-BBAB-45EE-84A3-00FCD7D6ED3F}" type="slidenum">
              <a:rPr lang="en-US" smtClean="0"/>
              <a:t>‹#›</a:t>
            </a:fld>
            <a:endParaRPr lang="en-US" dirty="0"/>
          </a:p>
        </p:txBody>
      </p:sp>
    </p:spTree>
    <p:extLst>
      <p:ext uri="{BB962C8B-B14F-4D97-AF65-F5344CB8AC3E}">
        <p14:creationId xmlns:p14="http://schemas.microsoft.com/office/powerpoint/2010/main" val="4094427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A92A0-B782-45D8-ADB7-B200D65F070A}" type="datetimeFigureOut">
              <a:rPr lang="en-US" smtClean="0"/>
              <a:t>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4114B0-BBAB-45EE-84A3-00FCD7D6ED3F}" type="slidenum">
              <a:rPr lang="en-US" smtClean="0"/>
              <a:t>‹#›</a:t>
            </a:fld>
            <a:endParaRPr lang="en-US" dirty="0"/>
          </a:p>
        </p:txBody>
      </p:sp>
    </p:spTree>
    <p:extLst>
      <p:ext uri="{BB962C8B-B14F-4D97-AF65-F5344CB8AC3E}">
        <p14:creationId xmlns:p14="http://schemas.microsoft.com/office/powerpoint/2010/main" val="3532336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A92A0-B782-45D8-ADB7-B200D65F070A}" type="datetimeFigureOut">
              <a:rPr lang="en-US" smtClean="0"/>
              <a:t>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4114B0-BBAB-45EE-84A3-00FCD7D6ED3F}" type="slidenum">
              <a:rPr lang="en-US" smtClean="0"/>
              <a:t>‹#›</a:t>
            </a:fld>
            <a:endParaRPr lang="en-US" dirty="0"/>
          </a:p>
        </p:txBody>
      </p:sp>
    </p:spTree>
    <p:extLst>
      <p:ext uri="{BB962C8B-B14F-4D97-AF65-F5344CB8AC3E}">
        <p14:creationId xmlns:p14="http://schemas.microsoft.com/office/powerpoint/2010/main" val="861661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6A92A0-B782-45D8-ADB7-B200D65F070A}" type="datetimeFigureOut">
              <a:rPr lang="en-US" smtClean="0"/>
              <a:t>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4114B0-BBAB-45EE-84A3-00FCD7D6ED3F}" type="slidenum">
              <a:rPr lang="en-US" smtClean="0"/>
              <a:t>‹#›</a:t>
            </a:fld>
            <a:endParaRPr lang="en-US" dirty="0"/>
          </a:p>
        </p:txBody>
      </p:sp>
    </p:spTree>
    <p:extLst>
      <p:ext uri="{BB962C8B-B14F-4D97-AF65-F5344CB8AC3E}">
        <p14:creationId xmlns:p14="http://schemas.microsoft.com/office/powerpoint/2010/main" val="2478347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6A92A0-B782-45D8-ADB7-B200D65F070A}" type="datetimeFigureOut">
              <a:rPr lang="en-US" smtClean="0"/>
              <a:t>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4114B0-BBAB-45EE-84A3-00FCD7D6ED3F}" type="slidenum">
              <a:rPr lang="en-US" smtClean="0"/>
              <a:t>‹#›</a:t>
            </a:fld>
            <a:endParaRPr lang="en-US" dirty="0"/>
          </a:p>
        </p:txBody>
      </p:sp>
    </p:spTree>
    <p:extLst>
      <p:ext uri="{BB962C8B-B14F-4D97-AF65-F5344CB8AC3E}">
        <p14:creationId xmlns:p14="http://schemas.microsoft.com/office/powerpoint/2010/main" val="34364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6A92A0-B782-45D8-ADB7-B200D65F070A}" type="datetimeFigureOut">
              <a:rPr lang="en-US" smtClean="0"/>
              <a:t>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E4114B0-BBAB-45EE-84A3-00FCD7D6ED3F}" type="slidenum">
              <a:rPr lang="en-US" smtClean="0"/>
              <a:t>‹#›</a:t>
            </a:fld>
            <a:endParaRPr lang="en-US" dirty="0"/>
          </a:p>
        </p:txBody>
      </p:sp>
    </p:spTree>
    <p:extLst>
      <p:ext uri="{BB962C8B-B14F-4D97-AF65-F5344CB8AC3E}">
        <p14:creationId xmlns:p14="http://schemas.microsoft.com/office/powerpoint/2010/main" val="3146612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6A92A0-B782-45D8-ADB7-B200D65F070A}" type="datetimeFigureOut">
              <a:rPr lang="en-US" smtClean="0"/>
              <a:t>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E4114B0-BBAB-45EE-84A3-00FCD7D6ED3F}" type="slidenum">
              <a:rPr lang="en-US" smtClean="0"/>
              <a:t>‹#›</a:t>
            </a:fld>
            <a:endParaRPr lang="en-US" dirty="0"/>
          </a:p>
        </p:txBody>
      </p:sp>
    </p:spTree>
    <p:extLst>
      <p:ext uri="{BB962C8B-B14F-4D97-AF65-F5344CB8AC3E}">
        <p14:creationId xmlns:p14="http://schemas.microsoft.com/office/powerpoint/2010/main" val="3507221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6A92A0-B782-45D8-ADB7-B200D65F070A}" type="datetimeFigureOut">
              <a:rPr lang="en-US" smtClean="0"/>
              <a:t>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E4114B0-BBAB-45EE-84A3-00FCD7D6ED3F}" type="slidenum">
              <a:rPr lang="en-US" smtClean="0"/>
              <a:t>‹#›</a:t>
            </a:fld>
            <a:endParaRPr lang="en-US" dirty="0"/>
          </a:p>
        </p:txBody>
      </p:sp>
    </p:spTree>
    <p:extLst>
      <p:ext uri="{BB962C8B-B14F-4D97-AF65-F5344CB8AC3E}">
        <p14:creationId xmlns:p14="http://schemas.microsoft.com/office/powerpoint/2010/main" val="2027522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6A92A0-B782-45D8-ADB7-B200D65F070A}" type="datetimeFigureOut">
              <a:rPr lang="en-US" smtClean="0"/>
              <a:t>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4114B0-BBAB-45EE-84A3-00FCD7D6ED3F}" type="slidenum">
              <a:rPr lang="en-US" smtClean="0"/>
              <a:t>‹#›</a:t>
            </a:fld>
            <a:endParaRPr lang="en-US" dirty="0"/>
          </a:p>
        </p:txBody>
      </p:sp>
    </p:spTree>
    <p:extLst>
      <p:ext uri="{BB962C8B-B14F-4D97-AF65-F5344CB8AC3E}">
        <p14:creationId xmlns:p14="http://schemas.microsoft.com/office/powerpoint/2010/main" val="1585751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6A92A0-B782-45D8-ADB7-B200D65F070A}" type="datetimeFigureOut">
              <a:rPr lang="en-US" smtClean="0"/>
              <a:t>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4114B0-BBAB-45EE-84A3-00FCD7D6ED3F}" type="slidenum">
              <a:rPr lang="en-US" smtClean="0"/>
              <a:t>‹#›</a:t>
            </a:fld>
            <a:endParaRPr lang="en-US" dirty="0"/>
          </a:p>
        </p:txBody>
      </p:sp>
    </p:spTree>
    <p:extLst>
      <p:ext uri="{BB962C8B-B14F-4D97-AF65-F5344CB8AC3E}">
        <p14:creationId xmlns:p14="http://schemas.microsoft.com/office/powerpoint/2010/main" val="582913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A92A0-B782-45D8-ADB7-B200D65F070A}" type="datetimeFigureOut">
              <a:rPr lang="en-US" smtClean="0"/>
              <a:t>1/8/2014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114B0-BBAB-45EE-84A3-00FCD7D6ED3F}" type="slidenum">
              <a:rPr lang="en-US" smtClean="0"/>
              <a:t>‹#›</a:t>
            </a:fld>
            <a:endParaRPr lang="en-US" dirty="0"/>
          </a:p>
        </p:txBody>
      </p:sp>
    </p:spTree>
    <p:extLst>
      <p:ext uri="{BB962C8B-B14F-4D97-AF65-F5344CB8AC3E}">
        <p14:creationId xmlns:p14="http://schemas.microsoft.com/office/powerpoint/2010/main" val="39468669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Caffeine</a:t>
            </a:r>
            <a:endParaRPr lang="en-US" dirty="0"/>
          </a:p>
        </p:txBody>
      </p:sp>
      <p:sp>
        <p:nvSpPr>
          <p:cNvPr id="3" name="Subtitle 2"/>
          <p:cNvSpPr>
            <a:spLocks noGrp="1"/>
          </p:cNvSpPr>
          <p:nvPr>
            <p:ph type="subTitle" idx="1"/>
          </p:nvPr>
        </p:nvSpPr>
        <p:spPr/>
        <p:txBody>
          <a:bodyPr/>
          <a:lstStyle/>
          <a:p>
            <a:r>
              <a:rPr lang="en-US" dirty="0" smtClean="0">
                <a:solidFill>
                  <a:schemeClr val="tx1"/>
                </a:solidFill>
              </a:rPr>
              <a:t>More Than Just a Cup of Coffee</a:t>
            </a:r>
            <a:endParaRPr lang="en-US" dirty="0">
              <a:solidFill>
                <a:schemeClr val="tx1"/>
              </a:solidFill>
            </a:endParaRPr>
          </a:p>
        </p:txBody>
      </p:sp>
      <p:pic>
        <p:nvPicPr>
          <p:cNvPr id="1026" name="Picture 2" descr="C:\Users\BROOKLI\AppData\Local\Microsoft\Windows\Temporary Internet Files\Content.IE5\E0NPRETU\MC90033985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4419600"/>
            <a:ext cx="983894" cy="793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3124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caffeine can a person have?</a:t>
            </a:r>
            <a:endParaRPr lang="en-US" dirty="0"/>
          </a:p>
        </p:txBody>
      </p:sp>
      <p:sp>
        <p:nvSpPr>
          <p:cNvPr id="3" name="Content Placeholder 2"/>
          <p:cNvSpPr>
            <a:spLocks noGrp="1"/>
          </p:cNvSpPr>
          <p:nvPr>
            <p:ph idx="1"/>
          </p:nvPr>
        </p:nvSpPr>
        <p:spPr/>
        <p:txBody>
          <a:bodyPr>
            <a:normAutofit fontScale="92500" lnSpcReduction="20000"/>
          </a:bodyPr>
          <a:lstStyle/>
          <a:p>
            <a:r>
              <a:rPr lang="en-US" dirty="0"/>
              <a:t>For most healthy adults, moderate doses of caffeine </a:t>
            </a:r>
            <a:r>
              <a:rPr lang="en-US" dirty="0" smtClean="0"/>
              <a:t>300 to 400 </a:t>
            </a:r>
            <a:r>
              <a:rPr lang="en-US" dirty="0"/>
              <a:t>milligrams (mg), or about two to four cups of brewed coffee a day </a:t>
            </a:r>
            <a:r>
              <a:rPr lang="en-US" dirty="0" smtClean="0"/>
              <a:t>is not </a:t>
            </a:r>
            <a:r>
              <a:rPr lang="en-US" dirty="0"/>
              <a:t>harmful</a:t>
            </a:r>
            <a:r>
              <a:rPr lang="en-US" dirty="0" smtClean="0"/>
              <a:t>. (This may vary depending on the “strength” of the brewing process.) </a:t>
            </a:r>
            <a:r>
              <a:rPr lang="en-US" dirty="0"/>
              <a:t>Other factors may </a:t>
            </a:r>
            <a:r>
              <a:rPr lang="en-US" dirty="0" smtClean="0"/>
              <a:t> your body </a:t>
            </a:r>
            <a:r>
              <a:rPr lang="en-US" dirty="0"/>
              <a:t>mass, </a:t>
            </a:r>
            <a:r>
              <a:rPr lang="en-US" dirty="0" smtClean="0"/>
              <a:t>your age</a:t>
            </a:r>
            <a:r>
              <a:rPr lang="en-US" dirty="0"/>
              <a:t>, </a:t>
            </a:r>
            <a:r>
              <a:rPr lang="en-US" dirty="0" smtClean="0"/>
              <a:t>if you are using specific medications and </a:t>
            </a:r>
            <a:r>
              <a:rPr lang="en-US" dirty="0"/>
              <a:t>health conditions such as anxiety disorders. </a:t>
            </a:r>
            <a:endParaRPr lang="en-US" dirty="0" smtClean="0"/>
          </a:p>
          <a:p>
            <a:r>
              <a:rPr lang="en-US" dirty="0" smtClean="0"/>
              <a:t>Teens </a:t>
            </a:r>
            <a:r>
              <a:rPr lang="en-US" dirty="0"/>
              <a:t>should try to limit caffeine consumption to no more than 100 </a:t>
            </a:r>
            <a:r>
              <a:rPr lang="en-US" dirty="0" smtClean="0"/>
              <a:t>to 200 mg </a:t>
            </a:r>
            <a:r>
              <a:rPr lang="en-US" dirty="0"/>
              <a:t>of caffeine daily, and kids should get even less. </a:t>
            </a:r>
            <a:endParaRPr lang="en-US" dirty="0" smtClean="0"/>
          </a:p>
          <a:p>
            <a:endParaRPr lang="en-US" dirty="0"/>
          </a:p>
        </p:txBody>
      </p:sp>
    </p:spTree>
    <p:extLst>
      <p:ext uri="{BB962C8B-B14F-4D97-AF65-F5344CB8AC3E}">
        <p14:creationId xmlns:p14="http://schemas.microsoft.com/office/powerpoint/2010/main" val="1031424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000" dirty="0" smtClean="0"/>
              <a:t>Possible Negative Effects of Caffeine</a:t>
            </a:r>
            <a:br>
              <a:rPr lang="en-US" sz="2000" dirty="0" smtClean="0"/>
            </a:br>
            <a:r>
              <a:rPr lang="en-US" sz="2000" dirty="0" smtClean="0"/>
              <a:t> (Large Doses= 400-600 +mg)</a:t>
            </a:r>
            <a:endParaRPr lang="en-US" sz="2000" dirty="0"/>
          </a:p>
        </p:txBody>
      </p:sp>
      <p:sp>
        <p:nvSpPr>
          <p:cNvPr id="3" name="Content Placeholder 2"/>
          <p:cNvSpPr>
            <a:spLocks noGrp="1"/>
          </p:cNvSpPr>
          <p:nvPr>
            <p:ph idx="1"/>
          </p:nvPr>
        </p:nvSpPr>
        <p:spPr>
          <a:xfrm>
            <a:off x="457200" y="609600"/>
            <a:ext cx="8229600" cy="6096000"/>
          </a:xfrm>
        </p:spPr>
        <p:txBody>
          <a:bodyPr>
            <a:noAutofit/>
          </a:bodyPr>
          <a:lstStyle/>
          <a:p>
            <a:r>
              <a:rPr lang="en-US" sz="2400" dirty="0" smtClean="0"/>
              <a:t>Caffeine </a:t>
            </a:r>
            <a:r>
              <a:rPr lang="en-US" sz="2400" dirty="0"/>
              <a:t>can cause insomnia, nervousness and restlessness, stomach irritation, nausea and vomiting, increased heart rate and respiration, and other side effects. </a:t>
            </a:r>
            <a:endParaRPr lang="en-US" sz="2400" dirty="0" smtClean="0"/>
          </a:p>
          <a:p>
            <a:r>
              <a:rPr lang="en-US" sz="2400" dirty="0" smtClean="0"/>
              <a:t>Larger </a:t>
            </a:r>
            <a:r>
              <a:rPr lang="en-US" sz="2400" dirty="0"/>
              <a:t>doses might cause headache, anxiety, agitation, chest pain, and ringing in the ears</a:t>
            </a:r>
            <a:r>
              <a:rPr lang="en-US" sz="2400" dirty="0" smtClean="0"/>
              <a:t>.</a:t>
            </a:r>
          </a:p>
          <a:p>
            <a:r>
              <a:rPr lang="en-US" sz="2400" dirty="0"/>
              <a:t>Large doses may be </a:t>
            </a:r>
            <a:r>
              <a:rPr lang="en-US" sz="2400" b="1" dirty="0"/>
              <a:t>UNSAFE</a:t>
            </a:r>
            <a:r>
              <a:rPr lang="en-US" sz="2400" dirty="0"/>
              <a:t> and can cause irregular heartbeats and even death</a:t>
            </a:r>
            <a:r>
              <a:rPr lang="en-US" sz="2400" dirty="0" smtClean="0"/>
              <a:t>.</a:t>
            </a:r>
          </a:p>
          <a:p>
            <a:r>
              <a:rPr lang="en-US" sz="2400" b="1" u="sng" dirty="0" smtClean="0"/>
              <a:t>Diarrhea</a:t>
            </a:r>
            <a:r>
              <a:rPr lang="en-US" sz="2400" u="sng" dirty="0"/>
              <a:t>: Caffeine,</a:t>
            </a:r>
            <a:r>
              <a:rPr lang="en-US" sz="2400" dirty="0"/>
              <a:t> especially when taken in large amounts, can worsen diarrhea</a:t>
            </a:r>
            <a:r>
              <a:rPr lang="en-US" sz="2400" dirty="0" smtClean="0"/>
              <a:t>.</a:t>
            </a:r>
          </a:p>
          <a:p>
            <a:r>
              <a:rPr lang="en-US" sz="2400" b="1" u="sng" dirty="0"/>
              <a:t>Weak bones (osteoporosis</a:t>
            </a:r>
            <a:r>
              <a:rPr lang="en-US" sz="2400" b="1" dirty="0"/>
              <a:t>)</a:t>
            </a:r>
            <a:r>
              <a:rPr lang="en-US" sz="2400" dirty="0"/>
              <a:t>: Caffeine can increase the amount of calcium that is flushed out in the urine</a:t>
            </a:r>
            <a:r>
              <a:rPr lang="en-US" sz="2400" dirty="0" smtClean="0"/>
              <a:t>. </a:t>
            </a:r>
            <a:r>
              <a:rPr lang="en-US" sz="2400" dirty="0"/>
              <a:t>It’s also a good idea to get extra calcium to make up for the amount that may be lost in the urine. </a:t>
            </a:r>
            <a:endParaRPr lang="en-US" sz="2400" dirty="0" smtClean="0"/>
          </a:p>
          <a:p>
            <a:r>
              <a:rPr lang="en-US" sz="2400" dirty="0" smtClean="0"/>
              <a:t>Various Medications can interact with caffeine in a harmful way to the body.  Check with your doctor and with the pharmacists for any known interactions.</a:t>
            </a:r>
            <a:endParaRPr lang="en-US" sz="2400" dirty="0"/>
          </a:p>
        </p:txBody>
      </p:sp>
    </p:spTree>
    <p:extLst>
      <p:ext uri="{BB962C8B-B14F-4D97-AF65-F5344CB8AC3E}">
        <p14:creationId xmlns:p14="http://schemas.microsoft.com/office/powerpoint/2010/main" val="545527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can not get addicted to caffeine?</a:t>
            </a:r>
            <a:br>
              <a:rPr lang="en-US" dirty="0" smtClean="0"/>
            </a:br>
            <a:r>
              <a:rPr lang="en-US" dirty="0" smtClean="0"/>
              <a:t>True   Or   False</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How long does it take the body to rid itself of HALF  the caffeine it consumes.</a:t>
            </a:r>
          </a:p>
          <a:p>
            <a:pPr marL="514350" indent="-514350">
              <a:buAutoNum type="alphaUcPeriod"/>
            </a:pPr>
            <a:r>
              <a:rPr lang="en-US" sz="2800" dirty="0" smtClean="0"/>
              <a:t>1 hour</a:t>
            </a:r>
          </a:p>
          <a:p>
            <a:pPr marL="514350" indent="-514350">
              <a:buAutoNum type="alphaUcPeriod"/>
            </a:pPr>
            <a:r>
              <a:rPr lang="en-US" sz="2800" dirty="0" smtClean="0"/>
              <a:t>6 hours</a:t>
            </a:r>
          </a:p>
          <a:p>
            <a:pPr marL="514350" indent="-514350">
              <a:buAutoNum type="alphaUcPeriod"/>
            </a:pPr>
            <a:r>
              <a:rPr lang="en-US" sz="2800" dirty="0" smtClean="0"/>
              <a:t>12 hours</a:t>
            </a:r>
            <a:endParaRPr lang="en-US" sz="2800" dirty="0"/>
          </a:p>
        </p:txBody>
      </p:sp>
    </p:spTree>
    <p:extLst>
      <p:ext uri="{BB962C8B-B14F-4D97-AF65-F5344CB8AC3E}">
        <p14:creationId xmlns:p14="http://schemas.microsoft.com/office/powerpoint/2010/main" val="2377128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dirty="0" smtClean="0"/>
              <a:t>Can Caffeine be addictive?</a:t>
            </a:r>
            <a:endParaRPr lang="en-US" sz="2400" dirty="0"/>
          </a:p>
        </p:txBody>
      </p:sp>
      <p:sp>
        <p:nvSpPr>
          <p:cNvPr id="3" name="Content Placeholder 2"/>
          <p:cNvSpPr>
            <a:spLocks noGrp="1"/>
          </p:cNvSpPr>
          <p:nvPr>
            <p:ph idx="1"/>
          </p:nvPr>
        </p:nvSpPr>
        <p:spPr>
          <a:xfrm>
            <a:off x="457200" y="609600"/>
            <a:ext cx="8229600" cy="6248400"/>
          </a:xfrm>
        </p:spPr>
        <p:txBody>
          <a:bodyPr>
            <a:normAutofit fontScale="47500" lnSpcReduction="20000"/>
          </a:bodyPr>
          <a:lstStyle/>
          <a:p>
            <a:r>
              <a:rPr lang="en-US" sz="5000" b="1" dirty="0"/>
              <a:t>Dopamine </a:t>
            </a:r>
            <a:r>
              <a:rPr lang="en-US" sz="5000" dirty="0"/>
              <a:t>is a neurotransmitter that activates pleasure centers in certain parts of the brain. </a:t>
            </a:r>
            <a:endParaRPr lang="en-US" sz="5000" dirty="0" smtClean="0"/>
          </a:p>
          <a:p>
            <a:r>
              <a:rPr lang="en-US" sz="5000" dirty="0"/>
              <a:t>Caffeine blocks adenosine reception so you feel alert. It injects adrenaline into the system to give you a boost. And it manipulates dopamine production to make you feel good.</a:t>
            </a:r>
          </a:p>
          <a:p>
            <a:r>
              <a:rPr lang="en-US" sz="5000" dirty="0"/>
              <a:t>But caffeine can cause a vicious cycle of problems in the long term. For example, once caffeine-induced adrenaline wears off, you face fatigue and depression. </a:t>
            </a:r>
            <a:r>
              <a:rPr lang="en-US" sz="5000" dirty="0" smtClean="0"/>
              <a:t>Another </a:t>
            </a:r>
            <a:r>
              <a:rPr lang="en-US" sz="5000" dirty="0"/>
              <a:t>cup of coffee or energy drink can get the adrenaline flowing again, but having your body in a state of emergency, jumpy and irritable all day long, isn't very healthy.</a:t>
            </a:r>
          </a:p>
          <a:p>
            <a:r>
              <a:rPr lang="en-US" sz="5000" dirty="0"/>
              <a:t>The most important long-term problem with caffeine is its effect on your sleep. The half-life of caffeine in your body is about six hours. That means that drinking a big cup of coffee containing 200 milligrams of caffeine at 3:00 p.m. will leave about 100 milligrams of that caffeine in your system at 9:00 p.m. Adenosine reception, which is affected by caffeine, is important to sleep, and especially to deep sleep. You may be able to fall asleep hours after that big cup of coffee, but your body will probably miss out on the benefits of deep sleep.</a:t>
            </a:r>
          </a:p>
          <a:p>
            <a:endParaRPr lang="en-US" dirty="0"/>
          </a:p>
        </p:txBody>
      </p:sp>
    </p:spTree>
    <p:extLst>
      <p:ext uri="{BB962C8B-B14F-4D97-AF65-F5344CB8AC3E}">
        <p14:creationId xmlns:p14="http://schemas.microsoft.com/office/powerpoint/2010/main" val="1167950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has more?</a:t>
            </a:r>
            <a:endParaRPr lang="en-US" dirty="0"/>
          </a:p>
        </p:txBody>
      </p:sp>
      <p:sp>
        <p:nvSpPr>
          <p:cNvPr id="5" name="Text Placeholder 4"/>
          <p:cNvSpPr>
            <a:spLocks noGrp="1"/>
          </p:cNvSpPr>
          <p:nvPr>
            <p:ph type="body" idx="1"/>
          </p:nvPr>
        </p:nvSpPr>
        <p:spPr/>
        <p:txBody>
          <a:bodyPr/>
          <a:lstStyle/>
          <a:p>
            <a:r>
              <a:rPr lang="en-US" u="sng" dirty="0" smtClean="0"/>
              <a:t>Coffee</a:t>
            </a:r>
            <a:endParaRPr lang="en-US" u="sng" dirty="0"/>
          </a:p>
        </p:txBody>
      </p:sp>
      <p:sp>
        <p:nvSpPr>
          <p:cNvPr id="3" name="Content Placeholder 2"/>
          <p:cNvSpPr>
            <a:spLocks noGrp="1"/>
          </p:cNvSpPr>
          <p:nvPr>
            <p:ph sz="half" idx="2"/>
          </p:nvPr>
        </p:nvSpPr>
        <p:spPr/>
        <p:txBody>
          <a:bodyPr/>
          <a:lstStyle/>
          <a:p>
            <a:r>
              <a:rPr lang="en-US" dirty="0" smtClean="0"/>
              <a:t>Starbucks Cafe Mocha- 16 oz.</a:t>
            </a:r>
          </a:p>
          <a:p>
            <a:r>
              <a:rPr lang="en-US" dirty="0" smtClean="0"/>
              <a:t>McDonald’s Coffee-16 oz.</a:t>
            </a:r>
          </a:p>
          <a:p>
            <a:r>
              <a:rPr lang="en-US" dirty="0" smtClean="0"/>
              <a:t>Maxwell House International Coffee-16 oz.</a:t>
            </a:r>
            <a:endParaRPr lang="en-US" dirty="0"/>
          </a:p>
        </p:txBody>
      </p:sp>
      <p:sp>
        <p:nvSpPr>
          <p:cNvPr id="6" name="Text Placeholder 5"/>
          <p:cNvSpPr>
            <a:spLocks noGrp="1"/>
          </p:cNvSpPr>
          <p:nvPr>
            <p:ph type="body" sz="quarter" idx="3"/>
          </p:nvPr>
        </p:nvSpPr>
        <p:spPr/>
        <p:txBody>
          <a:bodyPr/>
          <a:lstStyle/>
          <a:p>
            <a:r>
              <a:rPr lang="en-US" u="sng" dirty="0" smtClean="0"/>
              <a:t>Energy Drinks</a:t>
            </a:r>
            <a:endParaRPr lang="en-US" u="sng" dirty="0"/>
          </a:p>
        </p:txBody>
      </p:sp>
      <p:sp>
        <p:nvSpPr>
          <p:cNvPr id="7" name="Content Placeholder 6"/>
          <p:cNvSpPr>
            <a:spLocks noGrp="1"/>
          </p:cNvSpPr>
          <p:nvPr>
            <p:ph sz="quarter" idx="4"/>
          </p:nvPr>
        </p:nvSpPr>
        <p:spPr/>
        <p:txBody>
          <a:bodyPr/>
          <a:lstStyle/>
          <a:p>
            <a:r>
              <a:rPr lang="en-US" dirty="0" smtClean="0"/>
              <a:t>Full Throttle 16 oz.</a:t>
            </a:r>
          </a:p>
          <a:p>
            <a:r>
              <a:rPr lang="en-US" dirty="0" smtClean="0"/>
              <a:t>Rockstar/Monster 16 oz.</a:t>
            </a:r>
          </a:p>
          <a:p>
            <a:r>
              <a:rPr lang="en-US" dirty="0" smtClean="0"/>
              <a:t>Red Bull 16 oz.</a:t>
            </a:r>
          </a:p>
          <a:p>
            <a:endParaRPr lang="en-US" dirty="0" smtClean="0"/>
          </a:p>
          <a:p>
            <a:r>
              <a:rPr lang="en-US" sz="2800" u="sng" dirty="0" smtClean="0"/>
              <a:t>Soda Pop</a:t>
            </a:r>
          </a:p>
          <a:p>
            <a:r>
              <a:rPr lang="en-US" sz="2800" dirty="0" smtClean="0"/>
              <a:t>Pepsi Max 12 oz.</a:t>
            </a:r>
          </a:p>
          <a:p>
            <a:r>
              <a:rPr lang="en-US" sz="2800" dirty="0" smtClean="0"/>
              <a:t>Mt. Dew 12 oz.</a:t>
            </a:r>
          </a:p>
          <a:p>
            <a:r>
              <a:rPr lang="en-US" sz="2800" dirty="0" smtClean="0"/>
              <a:t>Sprite 12 oz.</a:t>
            </a:r>
          </a:p>
        </p:txBody>
      </p:sp>
    </p:spTree>
    <p:extLst>
      <p:ext uri="{BB962C8B-B14F-4D97-AF65-F5344CB8AC3E}">
        <p14:creationId xmlns:p14="http://schemas.microsoft.com/office/powerpoint/2010/main" val="3900709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has more?</a:t>
            </a:r>
            <a:endParaRPr lang="en-US" dirty="0"/>
          </a:p>
        </p:txBody>
      </p:sp>
      <p:sp>
        <p:nvSpPr>
          <p:cNvPr id="3" name="Text Placeholder 2"/>
          <p:cNvSpPr>
            <a:spLocks noGrp="1"/>
          </p:cNvSpPr>
          <p:nvPr>
            <p:ph type="body" idx="1"/>
          </p:nvPr>
        </p:nvSpPr>
        <p:spPr/>
        <p:txBody>
          <a:bodyPr/>
          <a:lstStyle/>
          <a:p>
            <a:r>
              <a:rPr lang="en-US" u="sng" dirty="0" smtClean="0"/>
              <a:t>Coffee</a:t>
            </a:r>
          </a:p>
          <a:p>
            <a:endParaRPr lang="en-US" dirty="0"/>
          </a:p>
        </p:txBody>
      </p:sp>
      <p:sp>
        <p:nvSpPr>
          <p:cNvPr id="4" name="Content Placeholder 3"/>
          <p:cNvSpPr>
            <a:spLocks noGrp="1"/>
          </p:cNvSpPr>
          <p:nvPr>
            <p:ph sz="half" idx="2"/>
          </p:nvPr>
        </p:nvSpPr>
        <p:spPr/>
        <p:txBody>
          <a:bodyPr/>
          <a:lstStyle/>
          <a:p>
            <a:r>
              <a:rPr lang="en-US" dirty="0" smtClean="0"/>
              <a:t>Starbucks Cafe Mocha- 16 oz.   175 mg</a:t>
            </a:r>
          </a:p>
          <a:p>
            <a:r>
              <a:rPr lang="en-US" dirty="0" smtClean="0"/>
              <a:t>McDonald’s Coffee-16 oz.  133 mg</a:t>
            </a:r>
          </a:p>
          <a:p>
            <a:r>
              <a:rPr lang="en-US" dirty="0" smtClean="0"/>
              <a:t>Maxwell House International Coffee-16 oz.  130 mg</a:t>
            </a:r>
          </a:p>
          <a:p>
            <a:endParaRPr lang="en-US" dirty="0"/>
          </a:p>
        </p:txBody>
      </p:sp>
      <p:sp>
        <p:nvSpPr>
          <p:cNvPr id="5" name="Text Placeholder 4"/>
          <p:cNvSpPr>
            <a:spLocks noGrp="1"/>
          </p:cNvSpPr>
          <p:nvPr>
            <p:ph type="body" sz="quarter" idx="3"/>
          </p:nvPr>
        </p:nvSpPr>
        <p:spPr/>
        <p:txBody>
          <a:bodyPr/>
          <a:lstStyle/>
          <a:p>
            <a:r>
              <a:rPr lang="en-US" u="sng" dirty="0" smtClean="0"/>
              <a:t>Energy Drinks</a:t>
            </a:r>
          </a:p>
          <a:p>
            <a:endParaRPr lang="en-US" dirty="0"/>
          </a:p>
        </p:txBody>
      </p:sp>
      <p:sp>
        <p:nvSpPr>
          <p:cNvPr id="6" name="Content Placeholder 5"/>
          <p:cNvSpPr>
            <a:spLocks noGrp="1"/>
          </p:cNvSpPr>
          <p:nvPr>
            <p:ph sz="quarter" idx="4"/>
          </p:nvPr>
        </p:nvSpPr>
        <p:spPr/>
        <p:txBody>
          <a:bodyPr>
            <a:normAutofit lnSpcReduction="10000"/>
          </a:bodyPr>
          <a:lstStyle/>
          <a:p>
            <a:r>
              <a:rPr lang="en-US" dirty="0" smtClean="0"/>
              <a:t>Full Throttle 16 oz. 200 mg</a:t>
            </a:r>
          </a:p>
          <a:p>
            <a:r>
              <a:rPr lang="en-US" dirty="0" smtClean="0"/>
              <a:t>Rockstar/Monster 16 oz. 160 mg</a:t>
            </a:r>
          </a:p>
          <a:p>
            <a:r>
              <a:rPr lang="en-US" dirty="0" smtClean="0"/>
              <a:t>Red Bull 16 oz. 80 mg</a:t>
            </a:r>
          </a:p>
          <a:p>
            <a:endParaRPr lang="en-US" dirty="0" smtClean="0"/>
          </a:p>
          <a:p>
            <a:r>
              <a:rPr lang="en-US" sz="2800" u="sng" dirty="0" smtClean="0"/>
              <a:t>Soda Pop</a:t>
            </a:r>
          </a:p>
          <a:p>
            <a:r>
              <a:rPr lang="en-US" sz="2800" dirty="0" smtClean="0"/>
              <a:t>Pepsi Max 12 oz. 69 mg</a:t>
            </a:r>
          </a:p>
          <a:p>
            <a:r>
              <a:rPr lang="en-US" sz="2800" dirty="0" smtClean="0"/>
              <a:t>Mt. Dew 12 oz.  54 mg</a:t>
            </a:r>
          </a:p>
          <a:p>
            <a:r>
              <a:rPr lang="en-US" sz="2800" dirty="0" smtClean="0"/>
              <a:t>Sprite 12 oz.  0 mg</a:t>
            </a:r>
          </a:p>
          <a:p>
            <a:endParaRPr lang="en-US" dirty="0"/>
          </a:p>
        </p:txBody>
      </p:sp>
    </p:spTree>
    <p:extLst>
      <p:ext uri="{BB962C8B-B14F-4D97-AF65-F5344CB8AC3E}">
        <p14:creationId xmlns:p14="http://schemas.microsoft.com/office/powerpoint/2010/main" val="177678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milligrams: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cup (8 ounces)of brewed coffee provides from 95-150 mg of caffeine. </a:t>
            </a:r>
          </a:p>
          <a:p>
            <a:r>
              <a:rPr lang="en-US" dirty="0" smtClean="0"/>
              <a:t>An 8-ounce serving of black tea provides from 40-120 mg of caffeine. </a:t>
            </a:r>
          </a:p>
          <a:p>
            <a:r>
              <a:rPr lang="en-US" dirty="0" smtClean="0"/>
              <a:t>An 8-ounce serving of green tea provides 15-60 mg of caffeine. </a:t>
            </a:r>
          </a:p>
          <a:p>
            <a:r>
              <a:rPr lang="en-US" dirty="0" smtClean="0"/>
              <a:t>Soft drinks such as cola provide from 20-80 mg of caffeine per 12 ounce serving. </a:t>
            </a:r>
          </a:p>
          <a:p>
            <a:r>
              <a:rPr lang="en-US" dirty="0" smtClean="0"/>
              <a:t>Sports or energy drinks typically provide from 48-300 mg of caffeine per serving.</a:t>
            </a:r>
          </a:p>
          <a:p>
            <a:endParaRPr lang="en-US" dirty="0"/>
          </a:p>
        </p:txBody>
      </p:sp>
    </p:spTree>
    <p:extLst>
      <p:ext uri="{BB962C8B-B14F-4D97-AF65-F5344CB8AC3E}">
        <p14:creationId xmlns:p14="http://schemas.microsoft.com/office/powerpoint/2010/main" val="32574381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 Drinks and Foods with Caffeine</a:t>
            </a:r>
            <a:endParaRPr lang="en-US" dirty="0"/>
          </a:p>
        </p:txBody>
      </p:sp>
      <p:sp>
        <p:nvSpPr>
          <p:cNvPr id="3" name="Content Placeholder 2"/>
          <p:cNvSpPr>
            <a:spLocks noGrp="1"/>
          </p:cNvSpPr>
          <p:nvPr>
            <p:ph idx="1"/>
          </p:nvPr>
        </p:nvSpPr>
        <p:spPr/>
        <p:txBody>
          <a:bodyPr>
            <a:normAutofit fontScale="70000" lnSpcReduction="20000"/>
          </a:bodyPr>
          <a:lstStyle/>
          <a:p>
            <a:r>
              <a:rPr lang="en-US" dirty="0"/>
              <a:t>Coffee-flavored frozen yogurt and ice cream is also suspect, with anywhere from 45 to 85 milligrams of caffeine per cup, depending on the brand</a:t>
            </a:r>
            <a:r>
              <a:rPr lang="en-US" dirty="0" smtClean="0"/>
              <a:t>.</a:t>
            </a:r>
          </a:p>
          <a:p>
            <a:endParaRPr lang="en-US" dirty="0"/>
          </a:p>
          <a:p>
            <a:r>
              <a:rPr lang="en-US" b="1" dirty="0"/>
              <a:t>Other products that have more caffeine than you might expect:</a:t>
            </a:r>
            <a:endParaRPr lang="en-US" dirty="0"/>
          </a:p>
          <a:p>
            <a:r>
              <a:rPr lang="en-US" i="1" dirty="0"/>
              <a:t>Product (serving)                                                Caffeine (milligrams)</a:t>
            </a:r>
            <a:endParaRPr lang="en-US" dirty="0"/>
          </a:p>
          <a:p>
            <a:r>
              <a:rPr lang="en-US" dirty="0"/>
              <a:t>Jolt Caffeine Energy Gum (2 pieces)                                26</a:t>
            </a:r>
          </a:p>
          <a:p>
            <a:r>
              <a:rPr lang="en-US" dirty="0"/>
              <a:t>Propel Invigorating Water (20 oz.)                                     50</a:t>
            </a:r>
          </a:p>
          <a:p>
            <a:r>
              <a:rPr lang="en-US" dirty="0"/>
              <a:t>Naked Juice Energy 100% Juice Smoothie (15.2 oz.)       82</a:t>
            </a:r>
          </a:p>
          <a:p>
            <a:r>
              <a:rPr lang="en-US" dirty="0"/>
              <a:t>Enviga Sparkling Green Tea (12 oz.)                                100</a:t>
            </a:r>
          </a:p>
          <a:p>
            <a:r>
              <a:rPr lang="en-US" dirty="0"/>
              <a:t>Crystal Light Energy (16 oz.)                                             </a:t>
            </a:r>
            <a:r>
              <a:rPr lang="en-US" dirty="0" smtClean="0"/>
              <a:t>120</a:t>
            </a:r>
            <a:endParaRPr lang="en-US" dirty="0"/>
          </a:p>
        </p:txBody>
      </p:sp>
    </p:spTree>
    <p:extLst>
      <p:ext uri="{BB962C8B-B14F-4D97-AF65-F5344CB8AC3E}">
        <p14:creationId xmlns:p14="http://schemas.microsoft.com/office/powerpoint/2010/main" val="32972058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Ice Cream and Yogurt </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8540729"/>
              </p:ext>
            </p:extLst>
          </p:nvPr>
        </p:nvGraphicFramePr>
        <p:xfrm>
          <a:off x="657810" y="1066802"/>
          <a:ext cx="7828380" cy="5562600"/>
        </p:xfrm>
        <a:graphic>
          <a:graphicData uri="http://schemas.openxmlformats.org/drawingml/2006/table">
            <a:tbl>
              <a:tblPr firstRow="1" firstCol="1" bandRow="1">
                <a:tableStyleId>{5C22544A-7EE6-4342-B048-85BDC9FD1C3A}</a:tableStyleId>
              </a:tblPr>
              <a:tblGrid>
                <a:gridCol w="2609460"/>
                <a:gridCol w="2609460"/>
                <a:gridCol w="2609460"/>
              </a:tblGrid>
              <a:tr h="566000">
                <a:tc>
                  <a:txBody>
                    <a:bodyPr/>
                    <a:lstStyle/>
                    <a:p>
                      <a:pPr marL="0" marR="0">
                        <a:lnSpc>
                          <a:spcPct val="115000"/>
                        </a:lnSpc>
                        <a:spcBef>
                          <a:spcPts val="0"/>
                        </a:spcBef>
                        <a:spcAft>
                          <a:spcPts val="0"/>
                        </a:spcAft>
                      </a:pPr>
                      <a:r>
                        <a:rPr lang="en-US" sz="1100" dirty="0">
                          <a:effectLst/>
                        </a:rPr>
                        <a:t>Cold Stone Creamery Mocha Ice Cream</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Gotta Have It, 12 oz.</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52</a:t>
                      </a:r>
                      <a:endParaRPr lang="en-US" sz="1000" dirty="0">
                        <a:effectLst/>
                        <a:latin typeface="Calibri"/>
                        <a:ea typeface="Calibri"/>
                        <a:cs typeface="Times New Roman"/>
                      </a:endParaRPr>
                    </a:p>
                  </a:txBody>
                  <a:tcPr marL="90606" marR="60404" marT="30202" marB="30202" anchor="b"/>
                </a:tc>
              </a:tr>
              <a:tr h="320120">
                <a:tc>
                  <a:txBody>
                    <a:bodyPr/>
                    <a:lstStyle/>
                    <a:p>
                      <a:pPr marL="0" marR="0">
                        <a:lnSpc>
                          <a:spcPct val="115000"/>
                        </a:lnSpc>
                        <a:spcBef>
                          <a:spcPts val="0"/>
                        </a:spcBef>
                        <a:spcAft>
                          <a:spcPts val="0"/>
                        </a:spcAft>
                      </a:pPr>
                      <a:r>
                        <a:rPr lang="en-US" sz="1100" dirty="0">
                          <a:effectLst/>
                        </a:rPr>
                        <a:t>Starbucks Coffee Ice Cream</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4 oz.</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45</a:t>
                      </a:r>
                      <a:endParaRPr lang="en-US" sz="1000" dirty="0">
                        <a:effectLst/>
                        <a:latin typeface="Calibri"/>
                        <a:ea typeface="Calibri"/>
                        <a:cs typeface="Times New Roman"/>
                      </a:endParaRPr>
                    </a:p>
                  </a:txBody>
                  <a:tcPr marL="90606" marR="60404" marT="30202" marB="30202" anchor="b"/>
                </a:tc>
              </a:tr>
              <a:tr h="320120">
                <a:tc>
                  <a:txBody>
                    <a:bodyPr/>
                    <a:lstStyle/>
                    <a:p>
                      <a:pPr marL="0" marR="0">
                        <a:lnSpc>
                          <a:spcPct val="115000"/>
                        </a:lnSpc>
                        <a:spcBef>
                          <a:spcPts val="0"/>
                        </a:spcBef>
                        <a:spcAft>
                          <a:spcPts val="0"/>
                        </a:spcAft>
                      </a:pPr>
                      <a:r>
                        <a:rPr lang="en-US" sz="1100" dirty="0">
                          <a:effectLst/>
                        </a:rPr>
                        <a:t>TCBY Coffee Frozen Yogurt</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large, 13.4 fl. oz.</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42</a:t>
                      </a:r>
                      <a:endParaRPr lang="en-US" sz="1000" dirty="0">
                        <a:effectLst/>
                        <a:latin typeface="Calibri"/>
                        <a:ea typeface="Calibri"/>
                        <a:cs typeface="Times New Roman"/>
                      </a:endParaRPr>
                    </a:p>
                  </a:txBody>
                  <a:tcPr marL="90606" marR="60404" marT="30202" marB="30202" anchor="b"/>
                </a:tc>
              </a:tr>
              <a:tr h="566000">
                <a:tc>
                  <a:txBody>
                    <a:bodyPr/>
                    <a:lstStyle/>
                    <a:p>
                      <a:pPr marL="0" marR="0">
                        <a:lnSpc>
                          <a:spcPct val="115000"/>
                        </a:lnSpc>
                        <a:spcBef>
                          <a:spcPts val="0"/>
                        </a:spcBef>
                        <a:spcAft>
                          <a:spcPts val="0"/>
                        </a:spcAft>
                      </a:pPr>
                      <a:r>
                        <a:rPr lang="en-US" sz="1100" dirty="0">
                          <a:effectLst/>
                        </a:rPr>
                        <a:t>Dannon All Natural Coffee Lowfat Yogurt</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6 oz.</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30</a:t>
                      </a:r>
                      <a:endParaRPr lang="en-US" sz="1000" dirty="0">
                        <a:effectLst/>
                        <a:latin typeface="Calibri"/>
                        <a:ea typeface="Calibri"/>
                        <a:cs typeface="Times New Roman"/>
                      </a:endParaRPr>
                    </a:p>
                  </a:txBody>
                  <a:tcPr marL="90606" marR="60404" marT="30202" marB="30202" anchor="b"/>
                </a:tc>
              </a:tr>
              <a:tr h="320120">
                <a:tc>
                  <a:txBody>
                    <a:bodyPr/>
                    <a:lstStyle/>
                    <a:p>
                      <a:pPr marL="0" marR="0">
                        <a:lnSpc>
                          <a:spcPct val="115000"/>
                        </a:lnSpc>
                        <a:spcBef>
                          <a:spcPts val="0"/>
                        </a:spcBef>
                        <a:spcAft>
                          <a:spcPts val="0"/>
                        </a:spcAft>
                      </a:pPr>
                      <a:r>
                        <a:rPr lang="en-US" sz="1100" dirty="0">
                          <a:effectLst/>
                        </a:rPr>
                        <a:t>Häagen-Dazs Coffee Ice Cream</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4 fl. oz.</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29</a:t>
                      </a:r>
                      <a:endParaRPr lang="en-US" sz="1000" dirty="0">
                        <a:effectLst/>
                        <a:latin typeface="Calibri"/>
                        <a:ea typeface="Calibri"/>
                        <a:cs typeface="Times New Roman"/>
                      </a:endParaRPr>
                    </a:p>
                  </a:txBody>
                  <a:tcPr marL="90606" marR="60404" marT="30202" marB="30202" anchor="b"/>
                </a:tc>
              </a:tr>
              <a:tr h="566000">
                <a:tc>
                  <a:txBody>
                    <a:bodyPr/>
                    <a:lstStyle/>
                    <a:p>
                      <a:pPr marL="0" marR="0">
                        <a:lnSpc>
                          <a:spcPct val="115000"/>
                        </a:lnSpc>
                        <a:spcBef>
                          <a:spcPts val="0"/>
                        </a:spcBef>
                        <a:spcAft>
                          <a:spcPts val="0"/>
                        </a:spcAft>
                      </a:pPr>
                      <a:r>
                        <a:rPr lang="en-US" sz="1100" dirty="0">
                          <a:effectLst/>
                        </a:rPr>
                        <a:t>Stonyfield Gotta Have Java Nonfat Frozen Yogurt</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4 oz.</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28</a:t>
                      </a:r>
                      <a:endParaRPr lang="en-US" sz="1000" dirty="0">
                        <a:effectLst/>
                        <a:latin typeface="Calibri"/>
                        <a:ea typeface="Calibri"/>
                        <a:cs typeface="Times New Roman"/>
                      </a:endParaRPr>
                    </a:p>
                  </a:txBody>
                  <a:tcPr marL="90606" marR="60404" marT="30202" marB="30202" anchor="b"/>
                </a:tc>
              </a:tr>
              <a:tr h="566000">
                <a:tc>
                  <a:txBody>
                    <a:bodyPr/>
                    <a:lstStyle/>
                    <a:p>
                      <a:pPr marL="0" marR="0">
                        <a:lnSpc>
                          <a:spcPct val="115000"/>
                        </a:lnSpc>
                        <a:spcBef>
                          <a:spcPts val="0"/>
                        </a:spcBef>
                        <a:spcAft>
                          <a:spcPts val="0"/>
                        </a:spcAft>
                      </a:pPr>
                      <a:r>
                        <a:rPr lang="en-US" sz="1100" dirty="0">
                          <a:effectLst/>
                        </a:rPr>
                        <a:t>Starbucks Mocha Frappuccino Ice Cream</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4 oz.</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25</a:t>
                      </a:r>
                      <a:endParaRPr lang="en-US" sz="1000" dirty="0">
                        <a:effectLst/>
                        <a:latin typeface="Calibri"/>
                        <a:ea typeface="Calibri"/>
                        <a:cs typeface="Times New Roman"/>
                      </a:endParaRPr>
                    </a:p>
                  </a:txBody>
                  <a:tcPr marL="90606" marR="60404" marT="30202" marB="30202" anchor="b"/>
                </a:tc>
              </a:tr>
              <a:tr h="320120">
                <a:tc>
                  <a:txBody>
                    <a:bodyPr/>
                    <a:lstStyle/>
                    <a:p>
                      <a:pPr marL="0" marR="0">
                        <a:lnSpc>
                          <a:spcPct val="115000"/>
                        </a:lnSpc>
                        <a:spcBef>
                          <a:spcPts val="0"/>
                        </a:spcBef>
                        <a:spcAft>
                          <a:spcPts val="0"/>
                        </a:spcAft>
                      </a:pPr>
                      <a:r>
                        <a:rPr lang="en-US" sz="1100" dirty="0">
                          <a:effectLst/>
                        </a:rPr>
                        <a:t>Baskin Robbins Jamoca Ice Cream</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4 oz.</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20</a:t>
                      </a:r>
                      <a:endParaRPr lang="en-US" sz="1000" dirty="0">
                        <a:effectLst/>
                        <a:latin typeface="Calibri"/>
                        <a:ea typeface="Calibri"/>
                        <a:cs typeface="Times New Roman"/>
                      </a:endParaRPr>
                    </a:p>
                  </a:txBody>
                  <a:tcPr marL="90606" marR="60404" marT="30202" marB="30202" anchor="b"/>
                </a:tc>
              </a:tr>
              <a:tr h="566000">
                <a:tc>
                  <a:txBody>
                    <a:bodyPr/>
                    <a:lstStyle/>
                    <a:p>
                      <a:pPr marL="0" marR="0">
                        <a:lnSpc>
                          <a:spcPct val="115000"/>
                        </a:lnSpc>
                        <a:spcBef>
                          <a:spcPts val="0"/>
                        </a:spcBef>
                        <a:spcAft>
                          <a:spcPts val="0"/>
                        </a:spcAft>
                      </a:pPr>
                      <a:r>
                        <a:rPr lang="en-US" sz="1100" dirty="0">
                          <a:effectLst/>
                        </a:rPr>
                        <a:t>Dreyer's or Edy's Grand Ice Cream—Coffee or Espresso Chip</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4 oz.</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17</a:t>
                      </a:r>
                      <a:endParaRPr lang="en-US" sz="1000" dirty="0">
                        <a:effectLst/>
                        <a:latin typeface="Calibri"/>
                        <a:ea typeface="Calibri"/>
                        <a:cs typeface="Times New Roman"/>
                      </a:endParaRPr>
                    </a:p>
                  </a:txBody>
                  <a:tcPr marL="90606" marR="60404" marT="30202" marB="30202" anchor="b"/>
                </a:tc>
              </a:tr>
              <a:tr h="320120">
                <a:tc>
                  <a:txBody>
                    <a:bodyPr/>
                    <a:lstStyle/>
                    <a:p>
                      <a:pPr marL="0" marR="0">
                        <a:lnSpc>
                          <a:spcPct val="115000"/>
                        </a:lnSpc>
                        <a:spcBef>
                          <a:spcPts val="0"/>
                        </a:spcBef>
                        <a:spcAft>
                          <a:spcPts val="0"/>
                        </a:spcAft>
                      </a:pPr>
                      <a:r>
                        <a:rPr lang="en-US" sz="1100" dirty="0">
                          <a:effectLst/>
                        </a:rPr>
                        <a:t>Breyers Coffee Ice Cream</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4 oz.</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1</a:t>
                      </a:r>
                      <a:endParaRPr lang="en-US" sz="1000" dirty="0">
                        <a:effectLst/>
                        <a:latin typeface="Calibri"/>
                        <a:ea typeface="Calibri"/>
                        <a:cs typeface="Times New Roman"/>
                      </a:endParaRPr>
                    </a:p>
                  </a:txBody>
                  <a:tcPr marL="90606" marR="60404" marT="30202" marB="30202" anchor="b"/>
                </a:tc>
              </a:tr>
              <a:tr h="566000">
                <a:tc>
                  <a:txBody>
                    <a:bodyPr/>
                    <a:lstStyle/>
                    <a:p>
                      <a:pPr marL="0" marR="0">
                        <a:lnSpc>
                          <a:spcPct val="115000"/>
                        </a:lnSpc>
                        <a:spcBef>
                          <a:spcPts val="0"/>
                        </a:spcBef>
                        <a:spcAft>
                          <a:spcPts val="0"/>
                        </a:spcAft>
                      </a:pPr>
                      <a:r>
                        <a:rPr lang="en-US" sz="1100" dirty="0">
                          <a:effectLst/>
                        </a:rPr>
                        <a:t>Häagen-Dazs Coffee Almond Crunch Snack Size Bar</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1.8 oz.</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10</a:t>
                      </a:r>
                      <a:endParaRPr lang="en-US" sz="1000" dirty="0">
                        <a:effectLst/>
                        <a:latin typeface="Calibri"/>
                        <a:ea typeface="Calibri"/>
                        <a:cs typeface="Times New Roman"/>
                      </a:endParaRPr>
                    </a:p>
                  </a:txBody>
                  <a:tcPr marL="90606" marR="60404" marT="30202" marB="30202" anchor="b"/>
                </a:tc>
              </a:tr>
              <a:tr h="566000">
                <a:tc>
                  <a:txBody>
                    <a:bodyPr/>
                    <a:lstStyle/>
                    <a:p>
                      <a:pPr marL="0" marR="0">
                        <a:lnSpc>
                          <a:spcPct val="115000"/>
                        </a:lnSpc>
                        <a:spcBef>
                          <a:spcPts val="0"/>
                        </a:spcBef>
                        <a:spcAft>
                          <a:spcPts val="0"/>
                        </a:spcAft>
                      </a:pPr>
                      <a:r>
                        <a:rPr lang="en-US" sz="1100" dirty="0">
                          <a:effectLst/>
                        </a:rPr>
                        <a:t>Dreyer's, Edy's, or Häagen-Dazs Chocolate Ice Cream</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4 oz.</a:t>
                      </a:r>
                      <a:endParaRPr lang="en-US" sz="1000" dirty="0">
                        <a:effectLst/>
                        <a:latin typeface="Calibri"/>
                        <a:ea typeface="Calibri"/>
                        <a:cs typeface="Times New Roman"/>
                      </a:endParaRPr>
                    </a:p>
                  </a:txBody>
                  <a:tcPr marL="90606" marR="60404" marT="30202" marB="30202" anchor="b"/>
                </a:tc>
                <a:tc>
                  <a:txBody>
                    <a:bodyPr/>
                    <a:lstStyle/>
                    <a:p>
                      <a:pPr marL="0" marR="0">
                        <a:lnSpc>
                          <a:spcPct val="115000"/>
                        </a:lnSpc>
                        <a:spcBef>
                          <a:spcPts val="0"/>
                        </a:spcBef>
                        <a:spcAft>
                          <a:spcPts val="0"/>
                        </a:spcAft>
                      </a:pPr>
                      <a:r>
                        <a:rPr lang="en-US" sz="1100" dirty="0">
                          <a:effectLst/>
                        </a:rPr>
                        <a:t>less than 1</a:t>
                      </a:r>
                      <a:endParaRPr lang="en-US" sz="1000" dirty="0">
                        <a:effectLst/>
                        <a:latin typeface="Calibri"/>
                        <a:ea typeface="Calibri"/>
                        <a:cs typeface="Times New Roman"/>
                      </a:endParaRPr>
                    </a:p>
                  </a:txBody>
                  <a:tcPr marL="90606" marR="60404" marT="30202" marB="30202" anchor="b"/>
                </a:tc>
              </a:tr>
            </a:tbl>
          </a:graphicData>
        </a:graphic>
      </p:graphicFrame>
    </p:spTree>
    <p:extLst>
      <p:ext uri="{BB962C8B-B14F-4D97-AF65-F5344CB8AC3E}">
        <p14:creationId xmlns:p14="http://schemas.microsoft.com/office/powerpoint/2010/main" val="40756343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Chocolate Candy and Chocolate Drinks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3059084"/>
              </p:ext>
            </p:extLst>
          </p:nvPr>
        </p:nvGraphicFramePr>
        <p:xfrm>
          <a:off x="457200" y="1142993"/>
          <a:ext cx="8229600" cy="5334006"/>
        </p:xfrm>
        <a:graphic>
          <a:graphicData uri="http://schemas.openxmlformats.org/drawingml/2006/table">
            <a:tbl>
              <a:tblPr firstRow="1" firstCol="1" bandRow="1">
                <a:tableStyleId>{5C22544A-7EE6-4342-B048-85BDC9FD1C3A}</a:tableStyleId>
              </a:tblPr>
              <a:tblGrid>
                <a:gridCol w="2743200"/>
                <a:gridCol w="2743200"/>
                <a:gridCol w="2743200"/>
              </a:tblGrid>
              <a:tr h="605843">
                <a:tc>
                  <a:txBody>
                    <a:bodyPr/>
                    <a:lstStyle/>
                    <a:p>
                      <a:pPr marL="0" marR="0">
                        <a:lnSpc>
                          <a:spcPct val="115000"/>
                        </a:lnSpc>
                        <a:spcBef>
                          <a:spcPts val="0"/>
                        </a:spcBef>
                        <a:spcAft>
                          <a:spcPts val="0"/>
                        </a:spcAft>
                      </a:pPr>
                      <a:r>
                        <a:rPr lang="en-US" sz="1200" dirty="0">
                          <a:effectLst/>
                        </a:rPr>
                        <a:t>Starbucks Hot Chocolate</a:t>
                      </a:r>
                      <a:endParaRPr lang="en-US" sz="1100" dirty="0">
                        <a:effectLst/>
                        <a:latin typeface="Calibri"/>
                        <a:ea typeface="Calibri"/>
                        <a:cs typeface="Times New Roman"/>
                      </a:endParaRPr>
                    </a:p>
                  </a:txBody>
                  <a:tcPr marL="95250" marR="63500" marT="31750" marB="31750" anchor="b"/>
                </a:tc>
                <a:tc>
                  <a:txBody>
                    <a:bodyPr/>
                    <a:lstStyle/>
                    <a:p>
                      <a:pPr marL="0" marR="0">
                        <a:lnSpc>
                          <a:spcPct val="115000"/>
                        </a:lnSpc>
                        <a:spcBef>
                          <a:spcPts val="0"/>
                        </a:spcBef>
                        <a:spcAft>
                          <a:spcPts val="0"/>
                        </a:spcAft>
                      </a:pPr>
                      <a:r>
                        <a:rPr lang="en-US" sz="1200" dirty="0">
                          <a:effectLst/>
                        </a:rPr>
                        <a:t>grande, 16 fl. oz.</a:t>
                      </a:r>
                      <a:endParaRPr lang="en-US" sz="1100" dirty="0">
                        <a:effectLst/>
                        <a:latin typeface="Calibri"/>
                        <a:ea typeface="Calibri"/>
                        <a:cs typeface="Times New Roman"/>
                      </a:endParaRPr>
                    </a:p>
                  </a:txBody>
                  <a:tcPr marL="95250" marR="63500" marT="31750" marB="31750" anchor="b"/>
                </a:tc>
                <a:tc>
                  <a:txBody>
                    <a:bodyPr/>
                    <a:lstStyle/>
                    <a:p>
                      <a:pPr marL="0" marR="0">
                        <a:lnSpc>
                          <a:spcPct val="115000"/>
                        </a:lnSpc>
                        <a:spcBef>
                          <a:spcPts val="0"/>
                        </a:spcBef>
                        <a:spcAft>
                          <a:spcPts val="0"/>
                        </a:spcAft>
                      </a:pPr>
                      <a:r>
                        <a:rPr lang="en-US" sz="1200" dirty="0">
                          <a:effectLst/>
                        </a:rPr>
                        <a:t>25</a:t>
                      </a:r>
                      <a:endParaRPr lang="en-US" sz="1100" dirty="0">
                        <a:effectLst/>
                        <a:latin typeface="Calibri"/>
                        <a:ea typeface="Calibri"/>
                        <a:cs typeface="Times New Roman"/>
                      </a:endParaRPr>
                    </a:p>
                  </a:txBody>
                  <a:tcPr marL="95250" marR="63500" marT="31750" marB="31750" anchor="b"/>
                </a:tc>
              </a:tr>
              <a:tr h="605843">
                <a:tc>
                  <a:txBody>
                    <a:bodyPr/>
                    <a:lstStyle/>
                    <a:p>
                      <a:pPr marL="0" marR="0">
                        <a:lnSpc>
                          <a:spcPct val="115000"/>
                        </a:lnSpc>
                        <a:spcBef>
                          <a:spcPts val="0"/>
                        </a:spcBef>
                        <a:spcAft>
                          <a:spcPts val="0"/>
                        </a:spcAft>
                      </a:pPr>
                      <a:r>
                        <a:rPr lang="en-US" sz="1200" dirty="0">
                          <a:effectLst/>
                        </a:rPr>
                        <a:t>Hershey's Special Dark Chocolate Bar</a:t>
                      </a:r>
                      <a:endParaRPr lang="en-US" sz="1100" dirty="0">
                        <a:effectLst/>
                        <a:latin typeface="Calibri"/>
                        <a:ea typeface="Calibri"/>
                        <a:cs typeface="Times New Roman"/>
                      </a:endParaRPr>
                    </a:p>
                  </a:txBody>
                  <a:tcPr marL="95250" marR="63500" marT="31750" marB="31750" anchor="b"/>
                </a:tc>
                <a:tc>
                  <a:txBody>
                    <a:bodyPr/>
                    <a:lstStyle/>
                    <a:p>
                      <a:pPr marL="0" marR="0">
                        <a:lnSpc>
                          <a:spcPct val="115000"/>
                        </a:lnSpc>
                        <a:spcBef>
                          <a:spcPts val="0"/>
                        </a:spcBef>
                        <a:spcAft>
                          <a:spcPts val="0"/>
                        </a:spcAft>
                      </a:pPr>
                      <a:r>
                        <a:rPr lang="en-US" sz="1200" dirty="0">
                          <a:effectLst/>
                        </a:rPr>
                        <a:t>1.5 oz.</a:t>
                      </a:r>
                      <a:endParaRPr lang="en-US" sz="1100" dirty="0">
                        <a:effectLst/>
                        <a:latin typeface="Calibri"/>
                        <a:ea typeface="Calibri"/>
                        <a:cs typeface="Times New Roman"/>
                      </a:endParaRPr>
                    </a:p>
                  </a:txBody>
                  <a:tcPr marL="95250" marR="63500" marT="31750" marB="31750" anchor="b"/>
                </a:tc>
                <a:tc>
                  <a:txBody>
                    <a:bodyPr/>
                    <a:lstStyle/>
                    <a:p>
                      <a:pPr marL="0" marR="0">
                        <a:lnSpc>
                          <a:spcPct val="115000"/>
                        </a:lnSpc>
                        <a:spcBef>
                          <a:spcPts val="0"/>
                        </a:spcBef>
                        <a:spcAft>
                          <a:spcPts val="0"/>
                        </a:spcAft>
                      </a:pPr>
                      <a:r>
                        <a:rPr lang="en-US" sz="1200" dirty="0">
                          <a:effectLst/>
                        </a:rPr>
                        <a:t>20</a:t>
                      </a:r>
                      <a:endParaRPr lang="en-US" sz="1100" dirty="0">
                        <a:effectLst/>
                        <a:latin typeface="Calibri"/>
                        <a:ea typeface="Calibri"/>
                        <a:cs typeface="Times New Roman"/>
                      </a:endParaRPr>
                    </a:p>
                  </a:txBody>
                  <a:tcPr marL="95250" marR="63500" marT="31750" marB="31750" anchor="b"/>
                </a:tc>
              </a:tr>
              <a:tr h="605843">
                <a:tc>
                  <a:txBody>
                    <a:bodyPr/>
                    <a:lstStyle/>
                    <a:p>
                      <a:pPr marL="0" marR="0">
                        <a:lnSpc>
                          <a:spcPct val="115000"/>
                        </a:lnSpc>
                        <a:spcBef>
                          <a:spcPts val="0"/>
                        </a:spcBef>
                        <a:spcAft>
                          <a:spcPts val="0"/>
                        </a:spcAft>
                      </a:pPr>
                      <a:r>
                        <a:rPr lang="en-US" sz="1200" dirty="0">
                          <a:effectLst/>
                        </a:rPr>
                        <a:t>Hershey's—Milk Chocolate Bar</a:t>
                      </a:r>
                      <a:endParaRPr lang="en-US" sz="1100" dirty="0">
                        <a:effectLst/>
                        <a:latin typeface="Calibri"/>
                        <a:ea typeface="Calibri"/>
                        <a:cs typeface="Times New Roman"/>
                      </a:endParaRPr>
                    </a:p>
                  </a:txBody>
                  <a:tcPr marL="95250" marR="63500" marT="31750" marB="31750" anchor="b"/>
                </a:tc>
                <a:tc>
                  <a:txBody>
                    <a:bodyPr/>
                    <a:lstStyle/>
                    <a:p>
                      <a:pPr marL="0" marR="0">
                        <a:lnSpc>
                          <a:spcPct val="115000"/>
                        </a:lnSpc>
                        <a:spcBef>
                          <a:spcPts val="0"/>
                        </a:spcBef>
                        <a:spcAft>
                          <a:spcPts val="0"/>
                        </a:spcAft>
                      </a:pPr>
                      <a:r>
                        <a:rPr lang="en-US" sz="1200" dirty="0">
                          <a:effectLst/>
                        </a:rPr>
                        <a:t>1.6 oz.</a:t>
                      </a:r>
                      <a:endParaRPr lang="en-US" sz="1100" dirty="0">
                        <a:effectLst/>
                        <a:latin typeface="Calibri"/>
                        <a:ea typeface="Calibri"/>
                        <a:cs typeface="Times New Roman"/>
                      </a:endParaRPr>
                    </a:p>
                  </a:txBody>
                  <a:tcPr marL="95250" marR="63500" marT="31750" marB="31750" anchor="b"/>
                </a:tc>
                <a:tc>
                  <a:txBody>
                    <a:bodyPr/>
                    <a:lstStyle/>
                    <a:p>
                      <a:pPr marL="0" marR="0">
                        <a:lnSpc>
                          <a:spcPct val="115000"/>
                        </a:lnSpc>
                        <a:spcBef>
                          <a:spcPts val="0"/>
                        </a:spcBef>
                        <a:spcAft>
                          <a:spcPts val="0"/>
                        </a:spcAft>
                      </a:pPr>
                      <a:r>
                        <a:rPr lang="en-US" sz="1200" dirty="0">
                          <a:effectLst/>
                        </a:rPr>
                        <a:t>9</a:t>
                      </a:r>
                      <a:endParaRPr lang="en-US" sz="1100" dirty="0">
                        <a:effectLst/>
                        <a:latin typeface="Calibri"/>
                        <a:ea typeface="Calibri"/>
                        <a:cs typeface="Times New Roman"/>
                      </a:endParaRPr>
                    </a:p>
                  </a:txBody>
                  <a:tcPr marL="95250" marR="63500" marT="31750" marB="31750" anchor="b"/>
                </a:tc>
              </a:tr>
              <a:tr h="605843">
                <a:tc>
                  <a:txBody>
                    <a:bodyPr/>
                    <a:lstStyle/>
                    <a:p>
                      <a:pPr marL="0" marR="0">
                        <a:lnSpc>
                          <a:spcPct val="115000"/>
                        </a:lnSpc>
                        <a:spcBef>
                          <a:spcPts val="0"/>
                        </a:spcBef>
                        <a:spcAft>
                          <a:spcPts val="0"/>
                        </a:spcAft>
                      </a:pPr>
                      <a:r>
                        <a:rPr lang="en-US" sz="1200" dirty="0">
                          <a:effectLst/>
                        </a:rPr>
                        <a:t>Hershey's Kisses</a:t>
                      </a:r>
                      <a:endParaRPr lang="en-US" sz="1100" dirty="0">
                        <a:effectLst/>
                        <a:latin typeface="Calibri"/>
                        <a:ea typeface="Calibri"/>
                        <a:cs typeface="Times New Roman"/>
                      </a:endParaRPr>
                    </a:p>
                  </a:txBody>
                  <a:tcPr marL="95250" marR="63500" marT="31750" marB="31750" anchor="b"/>
                </a:tc>
                <a:tc>
                  <a:txBody>
                    <a:bodyPr/>
                    <a:lstStyle/>
                    <a:p>
                      <a:pPr marL="0" marR="0">
                        <a:lnSpc>
                          <a:spcPct val="115000"/>
                        </a:lnSpc>
                        <a:spcBef>
                          <a:spcPts val="0"/>
                        </a:spcBef>
                        <a:spcAft>
                          <a:spcPts val="0"/>
                        </a:spcAft>
                      </a:pPr>
                      <a:r>
                        <a:rPr lang="en-US" sz="1200" dirty="0">
                          <a:effectLst/>
                        </a:rPr>
                        <a:t>9 pieces, 1.4 oz.</a:t>
                      </a:r>
                      <a:endParaRPr lang="en-US" sz="1100" dirty="0">
                        <a:effectLst/>
                        <a:latin typeface="Calibri"/>
                        <a:ea typeface="Calibri"/>
                        <a:cs typeface="Times New Roman"/>
                      </a:endParaRPr>
                    </a:p>
                  </a:txBody>
                  <a:tcPr marL="95250" marR="63500" marT="31750" marB="31750" anchor="b"/>
                </a:tc>
                <a:tc>
                  <a:txBody>
                    <a:bodyPr/>
                    <a:lstStyle/>
                    <a:p>
                      <a:pPr marL="0" marR="0">
                        <a:lnSpc>
                          <a:spcPct val="115000"/>
                        </a:lnSpc>
                        <a:spcBef>
                          <a:spcPts val="0"/>
                        </a:spcBef>
                        <a:spcAft>
                          <a:spcPts val="0"/>
                        </a:spcAft>
                      </a:pPr>
                      <a:r>
                        <a:rPr lang="en-US" sz="1200" dirty="0">
                          <a:effectLst/>
                        </a:rPr>
                        <a:t>9</a:t>
                      </a:r>
                      <a:endParaRPr lang="en-US" sz="1100" dirty="0">
                        <a:effectLst/>
                        <a:latin typeface="Calibri"/>
                        <a:ea typeface="Calibri"/>
                        <a:cs typeface="Times New Roman"/>
                      </a:endParaRPr>
                    </a:p>
                  </a:txBody>
                  <a:tcPr marL="95250" marR="63500" marT="31750" marB="31750" anchor="b"/>
                </a:tc>
              </a:tr>
              <a:tr h="605843">
                <a:tc>
                  <a:txBody>
                    <a:bodyPr/>
                    <a:lstStyle/>
                    <a:p>
                      <a:pPr marL="0" marR="0">
                        <a:lnSpc>
                          <a:spcPct val="115000"/>
                        </a:lnSpc>
                        <a:spcBef>
                          <a:spcPts val="0"/>
                        </a:spcBef>
                        <a:spcAft>
                          <a:spcPts val="0"/>
                        </a:spcAft>
                      </a:pPr>
                      <a:r>
                        <a:rPr lang="en-US" sz="1200" dirty="0">
                          <a:effectLst/>
                        </a:rPr>
                        <a:t>Hershey's Cocoa</a:t>
                      </a:r>
                      <a:endParaRPr lang="en-US" sz="1100" dirty="0">
                        <a:effectLst/>
                        <a:latin typeface="Calibri"/>
                        <a:ea typeface="Calibri"/>
                        <a:cs typeface="Times New Roman"/>
                      </a:endParaRPr>
                    </a:p>
                  </a:txBody>
                  <a:tcPr marL="95250" marR="63500" marT="31750" marB="31750" anchor="b"/>
                </a:tc>
                <a:tc>
                  <a:txBody>
                    <a:bodyPr/>
                    <a:lstStyle/>
                    <a:p>
                      <a:pPr marL="0" marR="0">
                        <a:lnSpc>
                          <a:spcPct val="115000"/>
                        </a:lnSpc>
                        <a:spcBef>
                          <a:spcPts val="0"/>
                        </a:spcBef>
                        <a:spcAft>
                          <a:spcPts val="0"/>
                        </a:spcAft>
                      </a:pPr>
                      <a:r>
                        <a:rPr lang="en-US" sz="1200" dirty="0">
                          <a:effectLst/>
                        </a:rPr>
                        <a:t>1 Tbs.</a:t>
                      </a:r>
                      <a:endParaRPr lang="en-US" sz="1100" dirty="0">
                        <a:effectLst/>
                        <a:latin typeface="Calibri"/>
                        <a:ea typeface="Calibri"/>
                        <a:cs typeface="Times New Roman"/>
                      </a:endParaRPr>
                    </a:p>
                  </a:txBody>
                  <a:tcPr marL="95250" marR="63500" marT="31750" marB="31750" anchor="b"/>
                </a:tc>
                <a:tc>
                  <a:txBody>
                    <a:bodyPr/>
                    <a:lstStyle/>
                    <a:p>
                      <a:pPr marL="0" marR="0">
                        <a:lnSpc>
                          <a:spcPct val="115000"/>
                        </a:lnSpc>
                        <a:spcBef>
                          <a:spcPts val="0"/>
                        </a:spcBef>
                        <a:spcAft>
                          <a:spcPts val="0"/>
                        </a:spcAft>
                      </a:pPr>
                      <a:r>
                        <a:rPr lang="en-US" sz="1200" dirty="0">
                          <a:effectLst/>
                        </a:rPr>
                        <a:t>8</a:t>
                      </a:r>
                      <a:endParaRPr lang="en-US" sz="1100" dirty="0">
                        <a:effectLst/>
                        <a:latin typeface="Calibri"/>
                        <a:ea typeface="Calibri"/>
                        <a:cs typeface="Times New Roman"/>
                      </a:endParaRPr>
                    </a:p>
                  </a:txBody>
                  <a:tcPr marL="95250" marR="63500" marT="31750" marB="31750" anchor="b"/>
                </a:tc>
              </a:tr>
              <a:tr h="1093105">
                <a:tc>
                  <a:txBody>
                    <a:bodyPr/>
                    <a:lstStyle/>
                    <a:p>
                      <a:pPr marL="0" marR="0">
                        <a:lnSpc>
                          <a:spcPct val="115000"/>
                        </a:lnSpc>
                        <a:spcBef>
                          <a:spcPts val="0"/>
                        </a:spcBef>
                        <a:spcAft>
                          <a:spcPts val="0"/>
                        </a:spcAft>
                      </a:pPr>
                      <a:r>
                        <a:rPr lang="en-US" sz="1200" dirty="0">
                          <a:effectLst/>
                        </a:rPr>
                        <a:t>Dove Dark Chocolate Silky Smooth Promises</a:t>
                      </a:r>
                      <a:endParaRPr lang="en-US" sz="1100" dirty="0">
                        <a:effectLst/>
                        <a:latin typeface="Calibri"/>
                        <a:ea typeface="Calibri"/>
                        <a:cs typeface="Times New Roman"/>
                      </a:endParaRPr>
                    </a:p>
                  </a:txBody>
                  <a:tcPr marL="95250" marR="63500" marT="31750" marB="31750" anchor="b"/>
                </a:tc>
                <a:tc>
                  <a:txBody>
                    <a:bodyPr/>
                    <a:lstStyle/>
                    <a:p>
                      <a:pPr marL="0" marR="0">
                        <a:lnSpc>
                          <a:spcPct val="115000"/>
                        </a:lnSpc>
                        <a:spcBef>
                          <a:spcPts val="0"/>
                        </a:spcBef>
                        <a:spcAft>
                          <a:spcPts val="0"/>
                        </a:spcAft>
                      </a:pPr>
                      <a:r>
                        <a:rPr lang="en-US" sz="1200" dirty="0">
                          <a:effectLst/>
                        </a:rPr>
                        <a:t>5 pieces, 1.4 oz.</a:t>
                      </a:r>
                      <a:endParaRPr lang="en-US" sz="1100" dirty="0">
                        <a:effectLst/>
                        <a:latin typeface="Calibri"/>
                        <a:ea typeface="Calibri"/>
                        <a:cs typeface="Times New Roman"/>
                      </a:endParaRPr>
                    </a:p>
                  </a:txBody>
                  <a:tcPr marL="95250" marR="63500" marT="31750" marB="31750" anchor="b"/>
                </a:tc>
                <a:tc>
                  <a:txBody>
                    <a:bodyPr/>
                    <a:lstStyle/>
                    <a:p>
                      <a:pPr marL="0" marR="0">
                        <a:lnSpc>
                          <a:spcPct val="115000"/>
                        </a:lnSpc>
                        <a:spcBef>
                          <a:spcPts val="0"/>
                        </a:spcBef>
                        <a:spcAft>
                          <a:spcPts val="0"/>
                        </a:spcAft>
                      </a:pPr>
                      <a:r>
                        <a:rPr lang="en-US" sz="1200" dirty="0">
                          <a:effectLst/>
                        </a:rPr>
                        <a:t>4</a:t>
                      </a:r>
                      <a:endParaRPr lang="en-US" sz="1100" dirty="0">
                        <a:effectLst/>
                        <a:latin typeface="Calibri"/>
                        <a:ea typeface="Calibri"/>
                        <a:cs typeface="Times New Roman"/>
                      </a:endParaRPr>
                    </a:p>
                  </a:txBody>
                  <a:tcPr marL="95250" marR="63500" marT="31750" marB="31750" anchor="b"/>
                </a:tc>
              </a:tr>
              <a:tr h="605843">
                <a:tc>
                  <a:txBody>
                    <a:bodyPr/>
                    <a:lstStyle/>
                    <a:p>
                      <a:pPr marL="0" marR="0">
                        <a:lnSpc>
                          <a:spcPct val="115000"/>
                        </a:lnSpc>
                        <a:spcBef>
                          <a:spcPts val="0"/>
                        </a:spcBef>
                        <a:spcAft>
                          <a:spcPts val="0"/>
                        </a:spcAft>
                      </a:pPr>
                      <a:r>
                        <a:rPr lang="en-US" sz="1200" dirty="0">
                          <a:effectLst/>
                        </a:rPr>
                        <a:t>Silk Chocolate Soymilk</a:t>
                      </a:r>
                      <a:endParaRPr lang="en-US" sz="1100" dirty="0">
                        <a:effectLst/>
                        <a:latin typeface="Calibri"/>
                        <a:ea typeface="Calibri"/>
                        <a:cs typeface="Times New Roman"/>
                      </a:endParaRPr>
                    </a:p>
                  </a:txBody>
                  <a:tcPr marL="95250" marR="63500" marT="31750" marB="31750" anchor="b"/>
                </a:tc>
                <a:tc>
                  <a:txBody>
                    <a:bodyPr/>
                    <a:lstStyle/>
                    <a:p>
                      <a:pPr marL="0" marR="0">
                        <a:lnSpc>
                          <a:spcPct val="115000"/>
                        </a:lnSpc>
                        <a:spcBef>
                          <a:spcPts val="0"/>
                        </a:spcBef>
                        <a:spcAft>
                          <a:spcPts val="0"/>
                        </a:spcAft>
                      </a:pPr>
                      <a:r>
                        <a:rPr lang="en-US" sz="1200" dirty="0">
                          <a:effectLst/>
                        </a:rPr>
                        <a:t>8 fl. oz.</a:t>
                      </a:r>
                      <a:endParaRPr lang="en-US" sz="1100" dirty="0">
                        <a:effectLst/>
                        <a:latin typeface="Calibri"/>
                        <a:ea typeface="Calibri"/>
                        <a:cs typeface="Times New Roman"/>
                      </a:endParaRPr>
                    </a:p>
                  </a:txBody>
                  <a:tcPr marL="95250" marR="63500" marT="31750" marB="31750" anchor="b"/>
                </a:tc>
                <a:tc>
                  <a:txBody>
                    <a:bodyPr/>
                    <a:lstStyle/>
                    <a:p>
                      <a:pPr marL="0" marR="0">
                        <a:lnSpc>
                          <a:spcPct val="115000"/>
                        </a:lnSpc>
                        <a:spcBef>
                          <a:spcPts val="0"/>
                        </a:spcBef>
                        <a:spcAft>
                          <a:spcPts val="0"/>
                        </a:spcAft>
                      </a:pPr>
                      <a:r>
                        <a:rPr lang="en-US" sz="1200" dirty="0">
                          <a:effectLst/>
                        </a:rPr>
                        <a:t>4</a:t>
                      </a:r>
                      <a:endParaRPr lang="en-US" sz="1100" dirty="0">
                        <a:effectLst/>
                        <a:latin typeface="Calibri"/>
                        <a:ea typeface="Calibri"/>
                        <a:cs typeface="Times New Roman"/>
                      </a:endParaRPr>
                    </a:p>
                  </a:txBody>
                  <a:tcPr marL="95250" marR="63500" marT="31750" marB="31750" anchor="b"/>
                </a:tc>
              </a:tr>
              <a:tr h="605843">
                <a:tc>
                  <a:txBody>
                    <a:bodyPr/>
                    <a:lstStyle/>
                    <a:p>
                      <a:pPr marL="0" marR="0">
                        <a:lnSpc>
                          <a:spcPct val="115000"/>
                        </a:lnSpc>
                        <a:spcBef>
                          <a:spcPts val="0"/>
                        </a:spcBef>
                        <a:spcAft>
                          <a:spcPts val="0"/>
                        </a:spcAft>
                      </a:pPr>
                      <a:r>
                        <a:rPr lang="en-US" sz="1200" dirty="0">
                          <a:effectLst/>
                        </a:rPr>
                        <a:t>Hershey's Chocolate Lowfat Milk, bottle</a:t>
                      </a:r>
                      <a:endParaRPr lang="en-US" sz="1100" dirty="0">
                        <a:effectLst/>
                        <a:latin typeface="Calibri"/>
                        <a:ea typeface="Calibri"/>
                        <a:cs typeface="Times New Roman"/>
                      </a:endParaRPr>
                    </a:p>
                  </a:txBody>
                  <a:tcPr marL="95250" marR="63500" marT="31750" marB="31750" anchor="b"/>
                </a:tc>
                <a:tc>
                  <a:txBody>
                    <a:bodyPr/>
                    <a:lstStyle/>
                    <a:p>
                      <a:pPr marL="0" marR="0">
                        <a:lnSpc>
                          <a:spcPct val="115000"/>
                        </a:lnSpc>
                        <a:spcBef>
                          <a:spcPts val="0"/>
                        </a:spcBef>
                        <a:spcAft>
                          <a:spcPts val="0"/>
                        </a:spcAft>
                      </a:pPr>
                      <a:r>
                        <a:rPr lang="en-US" sz="1200" dirty="0">
                          <a:effectLst/>
                        </a:rPr>
                        <a:t>12 fl. oz.</a:t>
                      </a:r>
                      <a:endParaRPr lang="en-US" sz="1100" dirty="0">
                        <a:effectLst/>
                        <a:latin typeface="Calibri"/>
                        <a:ea typeface="Calibri"/>
                        <a:cs typeface="Times New Roman"/>
                      </a:endParaRPr>
                    </a:p>
                  </a:txBody>
                  <a:tcPr marL="95250" marR="63500" marT="31750" marB="31750" anchor="b"/>
                </a:tc>
                <a:tc>
                  <a:txBody>
                    <a:bodyPr/>
                    <a:lstStyle/>
                    <a:p>
                      <a:pPr marL="0" marR="0">
                        <a:lnSpc>
                          <a:spcPct val="115000"/>
                        </a:lnSpc>
                        <a:spcBef>
                          <a:spcPts val="0"/>
                        </a:spcBef>
                        <a:spcAft>
                          <a:spcPts val="0"/>
                        </a:spcAft>
                      </a:pPr>
                      <a:r>
                        <a:rPr lang="en-US" sz="1200" dirty="0">
                          <a:effectLst/>
                        </a:rPr>
                        <a:t>2</a:t>
                      </a:r>
                      <a:endParaRPr lang="en-US" sz="1100" dirty="0">
                        <a:effectLst/>
                        <a:latin typeface="Calibri"/>
                        <a:ea typeface="Calibri"/>
                        <a:cs typeface="Times New Roman"/>
                      </a:endParaRPr>
                    </a:p>
                  </a:txBody>
                  <a:tcPr marL="95250" marR="63500" marT="31750" marB="31750" anchor="b"/>
                </a:tc>
              </a:tr>
            </a:tbl>
          </a:graphicData>
        </a:graphic>
      </p:graphicFrame>
    </p:spTree>
    <p:extLst>
      <p:ext uri="{BB962C8B-B14F-4D97-AF65-F5344CB8AC3E}">
        <p14:creationId xmlns:p14="http://schemas.microsoft.com/office/powerpoint/2010/main" val="2693817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Which sleep chemical in the brain does caffeine block from binding to nerve cells.</a:t>
            </a:r>
            <a:endParaRPr lang="en-US" sz="3200" dirty="0"/>
          </a:p>
        </p:txBody>
      </p:sp>
      <p:sp>
        <p:nvSpPr>
          <p:cNvPr id="3" name="Content Placeholder 2"/>
          <p:cNvSpPr>
            <a:spLocks noGrp="1"/>
          </p:cNvSpPr>
          <p:nvPr>
            <p:ph idx="1"/>
          </p:nvPr>
        </p:nvSpPr>
        <p:spPr/>
        <p:txBody>
          <a:bodyPr/>
          <a:lstStyle/>
          <a:p>
            <a:r>
              <a:rPr lang="en-US" dirty="0" smtClean="0"/>
              <a:t>A. Dopamine</a:t>
            </a:r>
          </a:p>
          <a:p>
            <a:r>
              <a:rPr lang="en-US" dirty="0" smtClean="0"/>
              <a:t>B. Oxytocin</a:t>
            </a:r>
          </a:p>
          <a:p>
            <a:r>
              <a:rPr lang="en-US" dirty="0" smtClean="0"/>
              <a:t>C. Adenosine</a:t>
            </a:r>
            <a:endParaRPr lang="en-US" dirty="0"/>
          </a:p>
        </p:txBody>
      </p:sp>
    </p:spTree>
    <p:extLst>
      <p:ext uri="{BB962C8B-B14F-4D97-AF65-F5344CB8AC3E}">
        <p14:creationId xmlns:p14="http://schemas.microsoft.com/office/powerpoint/2010/main" val="1159205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Sodas with Caffeine: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Jolt Cola                                                                100</a:t>
            </a:r>
          </a:p>
          <a:p>
            <a:r>
              <a:rPr lang="en-US" dirty="0" smtClean="0"/>
              <a:t>Diet Pepsi Max                                                       69</a:t>
            </a:r>
          </a:p>
          <a:p>
            <a:r>
              <a:rPr lang="en-US" dirty="0" smtClean="0"/>
              <a:t>Dr. Pepper                                                              41</a:t>
            </a:r>
          </a:p>
          <a:p>
            <a:r>
              <a:rPr lang="en-US" dirty="0" smtClean="0"/>
              <a:t>Mountain Dew                                                                          54</a:t>
            </a:r>
          </a:p>
          <a:p>
            <a:r>
              <a:rPr lang="en-US" dirty="0" smtClean="0"/>
              <a:t>Pepsi                                                                        38</a:t>
            </a:r>
          </a:p>
          <a:p>
            <a:r>
              <a:rPr lang="en-US" dirty="0" smtClean="0"/>
              <a:t>Diet Coke                                                                         34</a:t>
            </a:r>
          </a:p>
          <a:p>
            <a:r>
              <a:rPr lang="en-US" dirty="0" smtClean="0"/>
              <a:t>Coke                                                                         58</a:t>
            </a:r>
          </a:p>
          <a:p>
            <a:endParaRPr lang="en-US" dirty="0" smtClean="0"/>
          </a:p>
          <a:p>
            <a:endParaRPr lang="en-US" dirty="0"/>
          </a:p>
        </p:txBody>
      </p:sp>
    </p:spTree>
    <p:extLst>
      <p:ext uri="{BB962C8B-B14F-4D97-AF65-F5344CB8AC3E}">
        <p14:creationId xmlns:p14="http://schemas.microsoft.com/office/powerpoint/2010/main" val="611351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Drinks</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066800"/>
            <a:ext cx="7543800" cy="5067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27590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Answer</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AutoNum type="arabicPeriod"/>
            </a:pPr>
            <a:r>
              <a:rPr lang="en-US" dirty="0" smtClean="0"/>
              <a:t>Which sleep chemical in the brain does caffeine block from binding to nerve cells.</a:t>
            </a:r>
          </a:p>
          <a:p>
            <a:pPr marL="514350" indent="-514350">
              <a:buFont typeface="Arial" panose="020B0604020202020204" pitchFamily="34" charset="0"/>
              <a:buAutoNum type="arabicPeriod"/>
            </a:pPr>
            <a:r>
              <a:rPr lang="en-US" dirty="0" smtClean="0"/>
              <a:t>What is the maximum recommended amount of caffeine for adults?  For Teenagers? (mg)</a:t>
            </a:r>
          </a:p>
          <a:p>
            <a:pPr marL="514350" indent="-514350">
              <a:buFont typeface="Arial" panose="020B0604020202020204" pitchFamily="34" charset="0"/>
              <a:buAutoNum type="arabicPeriod"/>
            </a:pPr>
            <a:r>
              <a:rPr lang="en-US" dirty="0" smtClean="0"/>
              <a:t>What happens when caffeine enters the body?</a:t>
            </a:r>
          </a:p>
          <a:p>
            <a:pPr marL="514350" indent="-514350">
              <a:buFont typeface="Arial" panose="020B0604020202020204" pitchFamily="34" charset="0"/>
              <a:buAutoNum type="arabicPeriod"/>
            </a:pPr>
            <a:r>
              <a:rPr lang="en-US" dirty="0" smtClean="0"/>
              <a:t>Caffeine can positively help the body if consuming less than 400 mg per day.</a:t>
            </a:r>
          </a:p>
          <a:p>
            <a:pPr marL="514350" indent="-514350">
              <a:buFont typeface="Arial" panose="020B0604020202020204" pitchFamily="34" charset="0"/>
              <a:buAutoNum type="arabicPeriod"/>
            </a:pPr>
            <a:r>
              <a:rPr lang="en-US" dirty="0" smtClean="0"/>
              <a:t>List three Possible Negative Effects of Caffeine</a:t>
            </a:r>
            <a:br>
              <a:rPr lang="en-US" dirty="0" smtClean="0"/>
            </a:br>
            <a:r>
              <a:rPr lang="en-US" dirty="0" smtClean="0"/>
              <a:t> (Large Doses= 400-600 +mg).</a:t>
            </a:r>
          </a:p>
          <a:p>
            <a:pPr marL="514350" indent="-514350">
              <a:buFont typeface="Arial" panose="020B0604020202020204" pitchFamily="34" charset="0"/>
              <a:buAutoNum type="arabicPeriod"/>
            </a:pPr>
            <a:r>
              <a:rPr lang="en-US" dirty="0" smtClean="0"/>
              <a:t>You can not get addicted to caffeine?</a:t>
            </a:r>
          </a:p>
          <a:p>
            <a:pPr marL="514350" indent="-514350">
              <a:buFont typeface="Arial" panose="020B0604020202020204" pitchFamily="34" charset="0"/>
              <a:buAutoNum type="arabicPeriod"/>
            </a:pPr>
            <a:r>
              <a:rPr lang="en-US" dirty="0" smtClean="0"/>
              <a:t>How long does it take the body to rid itself of HALF  the caffeine it consumes.</a:t>
            </a:r>
          </a:p>
          <a:p>
            <a:pPr marL="514350" indent="-514350">
              <a:buFont typeface="Arial" panose="020B0604020202020204" pitchFamily="34" charset="0"/>
              <a:buAutoNum type="arabicPeriod"/>
            </a:pPr>
            <a:r>
              <a:rPr lang="en-US" dirty="0" smtClean="0"/>
              <a:t>Chocolate has caffeine in it.</a:t>
            </a:r>
            <a:br>
              <a:rPr lang="en-US" dirty="0" smtClean="0"/>
            </a:b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2721228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Which neurotransmitter, or chemical messenger, does caffeine stimulate in the brain?</a:t>
            </a:r>
            <a:endParaRPr lang="en-US" sz="3200" dirty="0"/>
          </a:p>
        </p:txBody>
      </p:sp>
      <p:sp>
        <p:nvSpPr>
          <p:cNvPr id="3" name="Content Placeholder 2"/>
          <p:cNvSpPr>
            <a:spLocks noGrp="1"/>
          </p:cNvSpPr>
          <p:nvPr>
            <p:ph idx="1"/>
          </p:nvPr>
        </p:nvSpPr>
        <p:spPr/>
        <p:txBody>
          <a:bodyPr/>
          <a:lstStyle/>
          <a:p>
            <a:r>
              <a:rPr lang="en-US" dirty="0" smtClean="0"/>
              <a:t>A. </a:t>
            </a:r>
            <a:r>
              <a:rPr lang="en-US" dirty="0"/>
              <a:t>D</a:t>
            </a:r>
            <a:r>
              <a:rPr lang="en-US" dirty="0" smtClean="0"/>
              <a:t>opamine</a:t>
            </a:r>
          </a:p>
          <a:p>
            <a:r>
              <a:rPr lang="en-US" dirty="0" smtClean="0"/>
              <a:t>B. Epinephrine</a:t>
            </a:r>
          </a:p>
          <a:p>
            <a:r>
              <a:rPr lang="en-US" dirty="0" smtClean="0"/>
              <a:t>C. Serotonin</a:t>
            </a:r>
            <a:endParaRPr lang="en-US" dirty="0"/>
          </a:p>
        </p:txBody>
      </p:sp>
    </p:spTree>
    <p:extLst>
      <p:ext uri="{BB962C8B-B14F-4D97-AF65-F5344CB8AC3E}">
        <p14:creationId xmlns:p14="http://schemas.microsoft.com/office/powerpoint/2010/main" val="3677511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4449762"/>
          </a:xfrm>
        </p:spPr>
        <p:txBody>
          <a:bodyPr>
            <a:noAutofit/>
          </a:bodyPr>
          <a:lstStyle/>
          <a:p>
            <a:r>
              <a:rPr lang="en-US" sz="2000" u="sng" dirty="0" smtClean="0"/>
              <a:t>Purpose:</a:t>
            </a:r>
            <a:r>
              <a:rPr lang="en-US" sz="2000" dirty="0" smtClean="0"/>
              <a:t/>
            </a:r>
            <a:br>
              <a:rPr lang="en-US" sz="2000" dirty="0" smtClean="0"/>
            </a:br>
            <a:r>
              <a:rPr lang="en-US" sz="2000" dirty="0" smtClean="0"/>
              <a:t> To increase mental alertness. Caffeine </a:t>
            </a:r>
            <a:r>
              <a:rPr lang="en-US" sz="2000" dirty="0"/>
              <a:t>occurs naturally in many plants, including coffee beans, tea leaves and cocoa </a:t>
            </a:r>
            <a:r>
              <a:rPr lang="en-US" sz="2000" dirty="0" smtClean="0"/>
              <a:t>beans. </a:t>
            </a:r>
            <a:r>
              <a:rPr lang="en-US" sz="2000" dirty="0"/>
              <a:t>Colas </a:t>
            </a:r>
            <a:r>
              <a:rPr lang="en-US" sz="2000" dirty="0" smtClean="0"/>
              <a:t>and Energy drinks are made </a:t>
            </a:r>
            <a:r>
              <a:rPr lang="en-US" sz="2000" dirty="0"/>
              <a:t>with artificial flavors, and caffeine is often added during the production process</a:t>
            </a:r>
            <a:r>
              <a:rPr lang="en-US" sz="2000" dirty="0" smtClean="0"/>
              <a:t>. </a:t>
            </a:r>
            <a:r>
              <a:rPr lang="en-US" sz="2000" dirty="0"/>
              <a:t>As adenosine is created in the brain, it binds to adenosine receptors. This binding causes drowsiness by slowing down nerve cell activity. In the brain, this also causes blood vessels to dilate, most likely to let more oxygen into that organ during sleep</a:t>
            </a:r>
            <a:r>
              <a:rPr lang="en-US" sz="2000" dirty="0" smtClean="0"/>
              <a:t>. To </a:t>
            </a:r>
            <a:r>
              <a:rPr lang="en-US" sz="2000" dirty="0"/>
              <a:t>a nerve cell, caffeine looks like adenosine</a:t>
            </a:r>
            <a:r>
              <a:rPr lang="en-US" sz="2000" dirty="0" smtClean="0"/>
              <a:t>:  </a:t>
            </a:r>
            <a:br>
              <a:rPr lang="en-US" sz="2000" dirty="0" smtClean="0"/>
            </a:br>
            <a:r>
              <a:rPr lang="en-US" sz="2000" dirty="0" smtClean="0"/>
              <a:t> </a:t>
            </a:r>
            <a:r>
              <a:rPr lang="en-US" sz="2000" dirty="0"/>
              <a:t>Caffeine binds to the adenosine receptor. However, caffeine doesn't slow down the cell's activity like adenosine would. As a result, the cell can no longer identify adenosine because caffeine is taking up all the receptors that adenosine would normally bind to. Instead of slowing down because of the adenosine's effect, the nerve cells speed </a:t>
            </a:r>
            <a:r>
              <a:rPr lang="en-US" sz="2000" dirty="0" smtClean="0"/>
              <a:t>up and the blood vessels to constrict.</a:t>
            </a:r>
            <a:r>
              <a:rPr lang="en-US" sz="2000" dirty="0"/>
              <a:t> </a:t>
            </a:r>
            <a:r>
              <a:rPr lang="en-US" sz="2000" dirty="0" smtClean="0"/>
              <a:t/>
            </a:r>
            <a:br>
              <a:rPr lang="en-US" sz="2000" dirty="0" smtClean="0"/>
            </a:br>
            <a:r>
              <a:rPr lang="en-US" sz="2000" b="1" dirty="0"/>
              <a:t>Dopamine </a:t>
            </a:r>
            <a:r>
              <a:rPr lang="en-US" sz="2000" dirty="0"/>
              <a:t>is a neurotransmitter that activates pleasure centers in certain parts of the </a:t>
            </a:r>
            <a:r>
              <a:rPr lang="en-US" sz="2000" dirty="0" smtClean="0"/>
              <a:t>brain</a:t>
            </a:r>
            <a:r>
              <a:rPr lang="en-US" sz="2000" dirty="0"/>
              <a:t> </a:t>
            </a:r>
            <a:r>
              <a:rPr lang="en-US" sz="2000" dirty="0" smtClean="0"/>
              <a:t>that we associate with positive experiences.</a:t>
            </a:r>
            <a:r>
              <a:rPr lang="en-US" sz="2000" dirty="0"/>
              <a:t/>
            </a:r>
            <a:br>
              <a:rPr lang="en-US" sz="2000" dirty="0"/>
            </a:br>
            <a:endParaRPr lang="en-US" sz="2000" dirty="0"/>
          </a:p>
        </p:txBody>
      </p:sp>
      <p:sp>
        <p:nvSpPr>
          <p:cNvPr id="3" name="Content Placeholder 2"/>
          <p:cNvSpPr>
            <a:spLocks noGrp="1"/>
          </p:cNvSpPr>
          <p:nvPr>
            <p:ph idx="1"/>
          </p:nvPr>
        </p:nvSpPr>
        <p:spPr>
          <a:xfrm>
            <a:off x="533400" y="4191000"/>
            <a:ext cx="8229600" cy="1935163"/>
          </a:xfrm>
        </p:spPr>
        <p:txBody>
          <a:bodyPr>
            <a:normAutofit/>
          </a:bodyPr>
          <a:lstStyle/>
          <a:p>
            <a:pPr marL="0" indent="0">
              <a:buNone/>
            </a:pPr>
            <a:r>
              <a:rPr lang="en-US" dirty="0" smtClean="0"/>
              <a:t>                                           </a:t>
            </a:r>
            <a:endParaRPr lang="en-US" dirty="0"/>
          </a:p>
        </p:txBody>
      </p:sp>
      <p:pic>
        <p:nvPicPr>
          <p:cNvPr id="3074" name="Picture 2" descr="C:\Users\BROOKLI\AppData\Local\Microsoft\Windows\Temporary Internet Files\Content.IE5\TKYBUV8X\MC90043871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5029200"/>
            <a:ext cx="25146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976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happens when caffeine enters the body?</a:t>
            </a:r>
            <a:endParaRPr lang="en-US" dirty="0"/>
          </a:p>
        </p:txBody>
      </p:sp>
      <p:sp>
        <p:nvSpPr>
          <p:cNvPr id="3" name="Content Placeholder 2"/>
          <p:cNvSpPr>
            <a:spLocks noGrp="1"/>
          </p:cNvSpPr>
          <p:nvPr>
            <p:ph idx="1"/>
          </p:nvPr>
        </p:nvSpPr>
        <p:spPr/>
        <p:txBody>
          <a:bodyPr/>
          <a:lstStyle/>
          <a:p>
            <a:r>
              <a:rPr lang="en-US" dirty="0" smtClean="0"/>
              <a:t>A. Caffeine is a stimulant which increases the heart rate and mental alertness</a:t>
            </a:r>
          </a:p>
          <a:p>
            <a:r>
              <a:rPr lang="en-US" dirty="0" smtClean="0"/>
              <a:t>B. Caffeine is a stimulant which decreases the heart rate and can cause drowsiness.</a:t>
            </a:r>
          </a:p>
          <a:p>
            <a:r>
              <a:rPr lang="en-US" dirty="0" smtClean="0"/>
              <a:t>C. Caffeine is a depressant which dilates blood vessels and relaxes muscles.</a:t>
            </a:r>
            <a:endParaRPr lang="en-US" dirty="0"/>
          </a:p>
        </p:txBody>
      </p:sp>
    </p:spTree>
    <p:extLst>
      <p:ext uri="{BB962C8B-B14F-4D97-AF65-F5344CB8AC3E}">
        <p14:creationId xmlns:p14="http://schemas.microsoft.com/office/powerpoint/2010/main" val="885373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noAutofit/>
          </a:bodyPr>
          <a:lstStyle/>
          <a:p>
            <a:r>
              <a:rPr lang="en-US" sz="2000" u="sng" dirty="0" smtClean="0"/>
              <a:t>How it affects the body:  </a:t>
            </a:r>
            <a:br>
              <a:rPr lang="en-US" sz="2000" u="sng" dirty="0" smtClean="0"/>
            </a:br>
            <a:r>
              <a:rPr lang="en-US" sz="2000" dirty="0" smtClean="0"/>
              <a:t>Caffeine works by stimulating the central nervous system (CNS), heart, muscles, and the centers that control blood pressure. Caffeine can raise blood pressure, but might not have this effect in people who use it all the time. Caffeine can also act like a “water pill” that increases urine flow. But again, it may not have this effect in people who use caffeine regularly.</a:t>
            </a:r>
            <a:br>
              <a:rPr lang="en-US" sz="2000" dirty="0" smtClean="0"/>
            </a:br>
            <a:r>
              <a:rPr lang="en-US" sz="2000" dirty="0"/>
              <a:t>Caffeine causes your blood vessels to constrict, which is why your hands get cold, your muscles tense up, you feel excited and you can feel your heart beat increasing after consuming a big cup of coffee.</a:t>
            </a:r>
            <a:br>
              <a:rPr lang="en-US" sz="2000" dirty="0"/>
            </a:br>
            <a:endParaRPr lang="en-US" sz="2000" dirty="0"/>
          </a:p>
        </p:txBody>
      </p:sp>
      <p:pic>
        <p:nvPicPr>
          <p:cNvPr id="2053" name="Picture 5" descr="C:\Users\BROOKLI\AppData\Local\Microsoft\Windows\Temporary Internet Files\Content.IE5\TKYBUV8X\MC900438743[1].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4803371" y="3814748"/>
            <a:ext cx="2207029" cy="198674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BROOKLI\AppData\Local\Microsoft\Windows\Temporary Internet Files\Content.IE5\30T74724\MC90038355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3128314"/>
            <a:ext cx="1611173" cy="156736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BROOKLI\AppData\Local\Microsoft\Windows\Temporary Internet Files\Content.IE5\30T74724\MC90008328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12604" y="3965805"/>
            <a:ext cx="1447800" cy="168462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BROOKLI\AppData\Local\Microsoft\Windows\Temporary Internet Files\Content.IE5\MQC091FU\MC900391004[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0" y="4572000"/>
            <a:ext cx="1447800" cy="144414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BROOKLI\AppData\Local\Microsoft\Windows\Temporary Internet Files\Content.IE5\MQC091FU\MC900030301[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010400" y="4648200"/>
            <a:ext cx="1625803" cy="1869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278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Caffeine can positively help the body if consuming less than 400 mg per day.</a:t>
            </a:r>
            <a:endParaRPr lang="en-US" dirty="0"/>
          </a:p>
        </p:txBody>
      </p:sp>
      <p:sp>
        <p:nvSpPr>
          <p:cNvPr id="3" name="Content Placeholder 2"/>
          <p:cNvSpPr>
            <a:spLocks noGrp="1"/>
          </p:cNvSpPr>
          <p:nvPr>
            <p:ph idx="1"/>
          </p:nvPr>
        </p:nvSpPr>
        <p:spPr/>
        <p:txBody>
          <a:bodyPr/>
          <a:lstStyle/>
          <a:p>
            <a:r>
              <a:rPr lang="en-US" dirty="0" smtClean="0"/>
              <a:t>A. True</a:t>
            </a:r>
          </a:p>
          <a:p>
            <a:r>
              <a:rPr lang="en-US" dirty="0" smtClean="0"/>
              <a:t>B. False</a:t>
            </a:r>
            <a:endParaRPr lang="en-US" dirty="0"/>
          </a:p>
        </p:txBody>
      </p:sp>
    </p:spTree>
    <p:extLst>
      <p:ext uri="{BB962C8B-B14F-4D97-AF65-F5344CB8AC3E}">
        <p14:creationId xmlns:p14="http://schemas.microsoft.com/office/powerpoint/2010/main" val="1271963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smtClean="0"/>
              <a:t>Positive Effects for Caffeine:</a:t>
            </a:r>
            <a:endParaRPr lang="en-US" sz="3200" dirty="0"/>
          </a:p>
        </p:txBody>
      </p:sp>
      <p:sp>
        <p:nvSpPr>
          <p:cNvPr id="5" name="Content Placeholder 4"/>
          <p:cNvSpPr>
            <a:spLocks noGrp="1"/>
          </p:cNvSpPr>
          <p:nvPr>
            <p:ph idx="1"/>
          </p:nvPr>
        </p:nvSpPr>
        <p:spPr>
          <a:xfrm>
            <a:off x="457200" y="1143000"/>
            <a:ext cx="8229600" cy="5257800"/>
          </a:xfrm>
        </p:spPr>
        <p:txBody>
          <a:bodyPr>
            <a:noAutofit/>
          </a:bodyPr>
          <a:lstStyle/>
          <a:p>
            <a:pPr lvl="0"/>
            <a:r>
              <a:rPr lang="en-US" sz="2000" dirty="0"/>
              <a:t>Preventing Parkinson’s disease. There is some evidence that suggests people who drink caffeinated beverages such as coffee, tea, and cola have a decreased risk of Parkinson’s disease.</a:t>
            </a:r>
          </a:p>
          <a:p>
            <a:pPr lvl="0"/>
            <a:r>
              <a:rPr lang="en-US" sz="2000" dirty="0"/>
              <a:t>Asthma. Caffeine appears to improve airway function somewhat in people with asthma for up to four hours.</a:t>
            </a:r>
          </a:p>
          <a:p>
            <a:r>
              <a:rPr lang="en-US" sz="2000" dirty="0"/>
              <a:t>Preventing type 2 diabetes, when caffeine is acquired from drinking coffee or tea. Drinking coffee or tea is associated with a lower risk of developing type 2 diabetes. </a:t>
            </a:r>
            <a:endParaRPr lang="en-US" sz="2000" dirty="0" smtClean="0"/>
          </a:p>
          <a:p>
            <a:pPr lvl="0"/>
            <a:r>
              <a:rPr lang="en-US" sz="2000" dirty="0"/>
              <a:t>Headache, including migraine and headache following surgery. Caffeine is an FDA-approved product for use with painkilling </a:t>
            </a:r>
            <a:r>
              <a:rPr lang="en-US" sz="2000" u="sng" dirty="0"/>
              <a:t>medications</a:t>
            </a:r>
            <a:r>
              <a:rPr lang="en-US" sz="2000" dirty="0"/>
              <a:t> for improving pain relief</a:t>
            </a:r>
            <a:r>
              <a:rPr lang="en-US" sz="2000" dirty="0" smtClean="0"/>
              <a:t>.</a:t>
            </a:r>
          </a:p>
          <a:p>
            <a:r>
              <a:rPr lang="en-US" sz="2000" dirty="0"/>
              <a:t>Regular coffee drinkers were 80 percent less likely to develop Parkinson's disease.</a:t>
            </a:r>
          </a:p>
          <a:p>
            <a:r>
              <a:rPr lang="en-US" sz="2000" dirty="0"/>
              <a:t>Two cups a day reduced subjects' risk for colon cancer by 20 percent.</a:t>
            </a:r>
          </a:p>
          <a:p>
            <a:r>
              <a:rPr lang="en-US" sz="2000" dirty="0"/>
              <a:t>Two cups a day caused an 80 percent drop in the odds of developing cirrhosis.</a:t>
            </a:r>
          </a:p>
          <a:p>
            <a:r>
              <a:rPr lang="en-US" sz="2000" dirty="0"/>
              <a:t>Two cups a day cut the risk of developing gallstones in half</a:t>
            </a:r>
            <a:r>
              <a:rPr lang="en-US" sz="2000" dirty="0" smtClean="0"/>
              <a:t>.</a:t>
            </a:r>
          </a:p>
          <a:p>
            <a:pPr lvl="0"/>
            <a:r>
              <a:rPr lang="en-US" sz="2000" dirty="0" smtClean="0"/>
              <a:t>Caffeine is </a:t>
            </a:r>
            <a:r>
              <a:rPr lang="en-US" sz="2000" b="1" dirty="0" smtClean="0"/>
              <a:t>LIKELY SAFE</a:t>
            </a:r>
            <a:r>
              <a:rPr lang="en-US" sz="2000" dirty="0" smtClean="0"/>
              <a:t> for most adults when used appropriately.</a:t>
            </a:r>
            <a:endParaRPr lang="en-US" sz="2000" dirty="0"/>
          </a:p>
          <a:p>
            <a:endParaRPr lang="en-US" sz="1800" dirty="0"/>
          </a:p>
        </p:txBody>
      </p:sp>
    </p:spTree>
    <p:extLst>
      <p:ext uri="{BB962C8B-B14F-4D97-AF65-F5344CB8AC3E}">
        <p14:creationId xmlns:p14="http://schemas.microsoft.com/office/powerpoint/2010/main" val="3118009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en-US" sz="2800" dirty="0" smtClean="0"/>
              <a:t>What percentage of Americans consume caffeine every day?</a:t>
            </a:r>
            <a:br>
              <a:rPr lang="en-US" sz="2800" dirty="0" smtClean="0"/>
            </a:br>
            <a:r>
              <a:rPr lang="en-US" sz="2800" dirty="0" smtClean="0"/>
              <a:t>A. 50%  B. 75%  C. 90%</a:t>
            </a:r>
            <a:endParaRPr lang="en-US" sz="2800" dirty="0"/>
          </a:p>
        </p:txBody>
      </p:sp>
      <p:sp>
        <p:nvSpPr>
          <p:cNvPr id="3" name="Content Placeholder 2"/>
          <p:cNvSpPr>
            <a:spLocks noGrp="1"/>
          </p:cNvSpPr>
          <p:nvPr>
            <p:ph idx="1"/>
          </p:nvPr>
        </p:nvSpPr>
        <p:spPr/>
        <p:txBody>
          <a:bodyPr/>
          <a:lstStyle/>
          <a:p>
            <a:pPr marL="0" indent="0">
              <a:buNone/>
            </a:pPr>
            <a:r>
              <a:rPr lang="en-US" dirty="0" smtClean="0"/>
              <a:t>What is the maximum recommended amount of caffeine for adults?  For Teenagers? (mg)</a:t>
            </a:r>
          </a:p>
          <a:p>
            <a:pPr marL="514350" indent="-514350">
              <a:buAutoNum type="alphaUcPeriod"/>
            </a:pPr>
            <a:r>
              <a:rPr lang="en-US" dirty="0" smtClean="0"/>
              <a:t>500 mg/400mg</a:t>
            </a:r>
          </a:p>
          <a:p>
            <a:pPr marL="514350" indent="-514350">
              <a:buAutoNum type="alphaUcPeriod"/>
            </a:pPr>
            <a:r>
              <a:rPr lang="en-US" dirty="0" smtClean="0"/>
              <a:t>150 mg/50mg</a:t>
            </a:r>
          </a:p>
          <a:p>
            <a:pPr marL="514350" indent="-514350">
              <a:buAutoNum type="alphaUcPeriod"/>
            </a:pPr>
            <a:r>
              <a:rPr lang="en-US" dirty="0" smtClean="0"/>
              <a:t>400mg/200 mg</a:t>
            </a:r>
          </a:p>
          <a:p>
            <a:pPr marL="514350" indent="-514350">
              <a:buAutoNum type="alphaUcPeriod"/>
            </a:pPr>
            <a:endParaRPr lang="en-US" dirty="0"/>
          </a:p>
        </p:txBody>
      </p:sp>
    </p:spTree>
    <p:extLst>
      <p:ext uri="{BB962C8B-B14F-4D97-AF65-F5344CB8AC3E}">
        <p14:creationId xmlns:p14="http://schemas.microsoft.com/office/powerpoint/2010/main" val="3630205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504</TotalTime>
  <Words>1000</Words>
  <Application>Microsoft Office PowerPoint</Application>
  <PresentationFormat>On-screen Show (4:3)</PresentationFormat>
  <Paragraphs>201</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Caffeine</vt:lpstr>
      <vt:lpstr>Which sleep chemical in the brain does caffeine block from binding to nerve cells.</vt:lpstr>
      <vt:lpstr>Which neurotransmitter, or chemical messenger, does caffeine stimulate in the brain?</vt:lpstr>
      <vt:lpstr>Purpose:  To increase mental alertness. Caffeine occurs naturally in many plants, including coffee beans, tea leaves and cocoa beans. Colas and Energy drinks are made with artificial flavors, and caffeine is often added during the production process. As adenosine is created in the brain, it binds to adenosine receptors. This binding causes drowsiness by slowing down nerve cell activity. In the brain, this also causes blood vessels to dilate, most likely to let more oxygen into that organ during sleep. To a nerve cell, caffeine looks like adenosine:    Caffeine binds to the adenosine receptor. However, caffeine doesn't slow down the cell's activity like adenosine would. As a result, the cell can no longer identify adenosine because caffeine is taking up all the receptors that adenosine would normally bind to. Instead of slowing down because of the adenosine's effect, the nerve cells speed up and the blood vessels to constrict.  Dopamine is a neurotransmitter that activates pleasure centers in certain parts of the brain that we associate with positive experiences. </vt:lpstr>
      <vt:lpstr>What happens when caffeine enters the body?</vt:lpstr>
      <vt:lpstr>How it affects the body:   Caffeine works by stimulating the central nervous system (CNS), heart, muscles, and the centers that control blood pressure. Caffeine can raise blood pressure, but might not have this effect in people who use it all the time. Caffeine can also act like a “water pill” that increases urine flow. But again, it may not have this effect in people who use caffeine regularly. Caffeine causes your blood vessels to constrict, which is why your hands get cold, your muscles tense up, you feel excited and you can feel your heart beat increasing after consuming a big cup of coffee. </vt:lpstr>
      <vt:lpstr>Caffeine can positively help the body if consuming less than 400 mg per day.</vt:lpstr>
      <vt:lpstr>Positive Effects for Caffeine:</vt:lpstr>
      <vt:lpstr>What percentage of Americans consume caffeine every day? A. 50%  B. 75%  C. 90%</vt:lpstr>
      <vt:lpstr>How much caffeine can a person have?</vt:lpstr>
      <vt:lpstr>Possible Negative Effects of Caffeine  (Large Doses= 400-600 +mg)</vt:lpstr>
      <vt:lpstr>You can not get addicted to caffeine? True   Or   False </vt:lpstr>
      <vt:lpstr>Can Caffeine be addictive?</vt:lpstr>
      <vt:lpstr>Which has more?</vt:lpstr>
      <vt:lpstr>Which has more?</vt:lpstr>
      <vt:lpstr>How many milligrams:</vt:lpstr>
      <vt:lpstr>Specific Drinks and Foods with Caffeine</vt:lpstr>
      <vt:lpstr>Ice Cream and Yogurt </vt:lpstr>
      <vt:lpstr>Chocolate Candy and Chocolate Drinks</vt:lpstr>
      <vt:lpstr>Sodas with Caffeine:</vt:lpstr>
      <vt:lpstr>Energy Drinks</vt:lpstr>
      <vt:lpstr>Questions to Answer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Caffeine</dc:title>
  <dc:creator>staff</dc:creator>
  <cp:lastModifiedBy>staff</cp:lastModifiedBy>
  <cp:revision>26</cp:revision>
  <cp:lastPrinted>2014-01-08T14:55:48Z</cp:lastPrinted>
  <dcterms:created xsi:type="dcterms:W3CDTF">2013-12-31T19:39:16Z</dcterms:created>
  <dcterms:modified xsi:type="dcterms:W3CDTF">2014-01-08T18:06:47Z</dcterms:modified>
</cp:coreProperties>
</file>